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OPPOSans R"/>
      <p:regular r:id="rId16"/>
    </p:embeddedFont>
    <p:embeddedFont>
      <p:font typeface="OPPOSans H"/>
      <p:regular r:id="rId17"/>
    </p:embeddedFont>
    <p:embeddedFont>
      <p:font typeface="Source Han Sans CN Bold"/>
      <p:regular r:id="rId18"/>
    </p:embeddedFont>
    <p:embeddedFont>
      <p:font typeface="Source Han Sans"/>
      <p:regular r:id="rId19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font" Target="fonts/font3.fntdata"/>
<Relationship Id="rId17" Type="http://schemas.openxmlformats.org/officeDocument/2006/relationships/font" Target="fonts/font1.fntdata"/>
<Relationship Id="rId18" Type="http://schemas.openxmlformats.org/officeDocument/2006/relationships/font" Target="fonts/font2.fntdata"/>
<Relationship Id="rId19" Type="http://schemas.openxmlformats.org/officeDocument/2006/relationships/font" Target="fonts/font4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2.jpeg"/>
<Relationship Id="rId4" Type="http://schemas.openxmlformats.org/officeDocument/2006/relationships/image" Target="../media/image7.png"/>
<Relationship Id="rId5" Type="http://schemas.openxmlformats.org/officeDocument/2006/relationships/image" Target="../media/image8.png"/>
<Relationship Id="rId6" Type="http://schemas.openxmlformats.org/officeDocument/2006/relationships/image" Target="../media/image1.png"/>
<Relationship Id="rId7" Type="http://schemas.openxmlformats.org/officeDocument/2006/relationships/image" Target="../media/image3.png"/>
<Relationship Id="rId8" Type="http://schemas.openxmlformats.org/officeDocument/2006/relationships/image" Target="../media/image4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2.jpeg"/>
<Relationship Id="rId4" Type="http://schemas.openxmlformats.org/officeDocument/2006/relationships/image" Target="../media/image9.png"/>
<Relationship Id="rId5" Type="http://schemas.openxmlformats.org/officeDocument/2006/relationships/image" Target="../media/image8.png"/>
<Relationship Id="rId6" Type="http://schemas.openxmlformats.org/officeDocument/2006/relationships/image" Target="../media/image1.png"/>
<Relationship Id="rId7" Type="http://schemas.openxmlformats.org/officeDocument/2006/relationships/image" Target="../media/image3.png"/>
<Relationship Id="rId8" Type="http://schemas.openxmlformats.org/officeDocument/2006/relationships/image" Target="../media/image4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2.jpeg"/>
<Relationship Id="rId4" Type="http://schemas.openxmlformats.org/officeDocument/2006/relationships/image" Target="../media/image7.png"/>
<Relationship Id="rId5" Type="http://schemas.openxmlformats.org/officeDocument/2006/relationships/image" Target="../media/image8.png"/>
<Relationship Id="rId6" Type="http://schemas.openxmlformats.org/officeDocument/2006/relationships/image" Target="../media/image1.png"/>
<Relationship Id="rId7" Type="http://schemas.openxmlformats.org/officeDocument/2006/relationships/image" Target="../media/image3.png"/>
<Relationship Id="rId8" Type="http://schemas.openxmlformats.org/officeDocument/2006/relationships/image" Target="../media/image4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pn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2.jpeg"/>
<Relationship Id="rId4" Type="http://schemas.openxmlformats.org/officeDocument/2006/relationships/image" Target="../media/image9.png"/>
<Relationship Id="rId5" Type="http://schemas.openxmlformats.org/officeDocument/2006/relationships/image" Target="../media/image8.png"/>
<Relationship Id="rId6" Type="http://schemas.openxmlformats.org/officeDocument/2006/relationships/image" Target="../media/image1.png"/>
<Relationship Id="rId7" Type="http://schemas.openxmlformats.org/officeDocument/2006/relationships/image" Target="../media/image3.png"/>
<Relationship Id="rId8" Type="http://schemas.openxmlformats.org/officeDocument/2006/relationships/image" Target="../media/image4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jpe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2.jpeg"/>
<Relationship Id="rId4" Type="http://schemas.openxmlformats.org/officeDocument/2006/relationships/image" Target="../media/image9.png"/>
<Relationship Id="rId5" Type="http://schemas.openxmlformats.org/officeDocument/2006/relationships/image" Target="../media/image8.png"/>
<Relationship Id="rId6" Type="http://schemas.openxmlformats.org/officeDocument/2006/relationships/image" Target="../media/image1.png"/>
<Relationship Id="rId7" Type="http://schemas.openxmlformats.org/officeDocument/2006/relationships/image" Target="../media/image3.png"/>
<Relationship Id="rId8" Type="http://schemas.openxmlformats.org/officeDocument/2006/relationships/image" Target="../media/image4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2.jpeg"/>
<Relationship Id="rId4" Type="http://schemas.openxmlformats.org/officeDocument/2006/relationships/image" Target="../media/image9.png"/>
<Relationship Id="rId5" Type="http://schemas.openxmlformats.org/officeDocument/2006/relationships/image" Target="../media/image8.png"/>
<Relationship Id="rId6" Type="http://schemas.openxmlformats.org/officeDocument/2006/relationships/image" Target="../media/image1.png"/>
<Relationship Id="rId7" Type="http://schemas.openxmlformats.org/officeDocument/2006/relationships/image" Target="../media/image3.png"/>
<Relationship Id="rId8" Type="http://schemas.openxmlformats.org/officeDocument/2006/relationships/image" Target="../media/image4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jpe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Relationship Id="rId3" Type="http://schemas.openxmlformats.org/officeDocument/2006/relationships/image" Target="../media/image2.jpeg"/>
<Relationship Id="rId4" Type="http://schemas.openxmlformats.org/officeDocument/2006/relationships/image" Target="../media/image9.png"/>
<Relationship Id="rId5" Type="http://schemas.openxmlformats.org/officeDocument/2006/relationships/image" Target="../media/image8.png"/>
<Relationship Id="rId6" Type="http://schemas.openxmlformats.org/officeDocument/2006/relationships/image" Target="../media/image1.png"/>
<Relationship Id="rId7" Type="http://schemas.openxmlformats.org/officeDocument/2006/relationships/image" Target="../media/image3.png"/>
<Relationship Id="rId8" Type="http://schemas.openxmlformats.org/officeDocument/2006/relationships/image" Target="../media/image4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20000"/>
          </a:blip>
          <a:srcRect l="0" t="7812" r="0" b="7812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1999"/>
              <a:gd name="connsiteY0" fmla="*/ 0 h 6832879"/>
              <a:gd name="connsiteX1" fmla="*/ 12191999 w 12191999"/>
              <a:gd name="connsiteY1" fmla="*/ 0 h 6832879"/>
              <a:gd name="connsiteX2" fmla="*/ 12191999 w 12191999"/>
              <a:gd name="connsiteY2" fmla="*/ 6832879 h 6832879"/>
              <a:gd name="connsiteX3" fmla="*/ 0 w 12191999"/>
              <a:gd name="connsiteY3" fmla="*/ 6832879 h 6832879"/>
            </a:gdLst>
            <a:rect l="l" t="t" r="r" b="b"/>
            <a:pathLst>
              <a:path w="12191999" h="6832879">
                <a:moveTo>
                  <a:pt x="0" y="0"/>
                </a:moveTo>
                <a:lnTo>
                  <a:pt x="12191999" y="0"/>
                </a:lnTo>
                <a:lnTo>
                  <a:pt x="12191999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420915" y="844107"/>
            <a:ext cx="11350172" cy="5552742"/>
          </a:xfrm>
          <a:prstGeom prst="roundRect">
            <a:avLst>
              <a:gd name="adj" fmla="val 0"/>
            </a:avLst>
          </a:prstGeom>
          <a:solidFill>
            <a:schemeClr val="bg1">
              <a:alpha val="99000"/>
            </a:schemeClr>
          </a:solidFill>
          <a:ln w="6350" cap="sq">
            <a:noFill/>
            <a:miter/>
          </a:ln>
          <a:effectLst>
            <a:outerShdw dist="0" blurRad="63500" dir="0" sx="102000" sy="102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-1878733" y="2329798"/>
            <a:ext cx="4599292" cy="4599292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2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-3" y="-1"/>
            <a:ext cx="8200606" cy="83987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936446" y="162121"/>
            <a:ext cx="2521830" cy="406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997565" y="270067"/>
            <a:ext cx="190276" cy="19030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106449" y="221574"/>
            <a:ext cx="1845674" cy="28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28807" y="4954814"/>
            <a:ext cx="12350593" cy="1023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455461" y="844107"/>
            <a:ext cx="4736539" cy="485097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66860" y="5232602"/>
            <a:ext cx="2051311" cy="46800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bg1">
                <a:lumMod val="95000"/>
              </a:schemeClr>
            </a:solidFill>
            <a:miter/>
          </a:ln>
          <a:effectLst>
            <a:outerShdw dist="50800" blurRad="76200" dir="5400000" sx="100000" sy="100000" kx="0" ky="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117699" y="5358880"/>
            <a:ext cx="970450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AiPPT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238385" y="5358880"/>
            <a:ext cx="858719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汇报人: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66861" y="5232602"/>
            <a:ext cx="53328" cy="46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449639" y="5232602"/>
            <a:ext cx="2051311" cy="46800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bg1">
                <a:lumMod val="95000"/>
              </a:schemeClr>
            </a:solidFill>
            <a:miter/>
          </a:ln>
          <a:effectLst>
            <a:outerShdw dist="50800" blurRad="76200" dir="5400000" sx="100000" sy="100000" kx="0" ky="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395325" y="5358880"/>
            <a:ext cx="970450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20XX.X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621163" y="5358880"/>
            <a:ext cx="858719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日 期: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3449640" y="5232602"/>
            <a:ext cx="53328" cy="46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1" flipV="0">
            <a:off x="-57550" y="6391468"/>
            <a:ext cx="4618342" cy="47299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0" y="6134100"/>
            <a:ext cx="7239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16505" y="1228725"/>
            <a:ext cx="2492449" cy="538033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73437" t="26150" r="19087" b="59499"/>
          <a:stretch>
            <a:fillRect/>
          </a:stretch>
        </p:blipFill>
        <p:spPr>
          <a:xfrm rot="0" flipH="0" flipV="0">
            <a:off x="161421" y="124898"/>
            <a:ext cx="1956278" cy="1640867"/>
          </a:xfrm>
          <a:custGeom>
            <a:avLst/>
            <a:gdLst>
              <a:gd name="connsiteX0" fmla="*/ 0 w 1674019"/>
              <a:gd name="connsiteY0" fmla="*/ 0 h 1404116"/>
              <a:gd name="connsiteX1" fmla="*/ 1674019 w 1674019"/>
              <a:gd name="connsiteY1" fmla="*/ 0 h 1404116"/>
              <a:gd name="connsiteX2" fmla="*/ 1674019 w 1674019"/>
              <a:gd name="connsiteY2" fmla="*/ 1294093 h 1404116"/>
              <a:gd name="connsiteX3" fmla="*/ 1587221 w 1674019"/>
              <a:gd name="connsiteY3" fmla="*/ 1294093 h 1404116"/>
              <a:gd name="connsiteX4" fmla="*/ 1587221 w 1674019"/>
              <a:gd name="connsiteY4" fmla="*/ 1404116 h 1404116"/>
              <a:gd name="connsiteX5" fmla="*/ 0 w 1674019"/>
              <a:gd name="connsiteY5" fmla="*/ 1404116 h 1404116"/>
            </a:gdLst>
            <a:rect l="l" t="t" r="r" b="b"/>
            <a:pathLst>
              <a:path w="1674019" h="1404116">
                <a:moveTo>
                  <a:pt x="0" y="0"/>
                </a:moveTo>
                <a:lnTo>
                  <a:pt x="1674019" y="0"/>
                </a:lnTo>
                <a:lnTo>
                  <a:pt x="1674019" y="1294093"/>
                </a:lnTo>
                <a:lnTo>
                  <a:pt x="1587221" y="1294093"/>
                </a:lnTo>
                <a:lnTo>
                  <a:pt x="1587221" y="1404116"/>
                </a:lnTo>
                <a:lnTo>
                  <a:pt x="0" y="14041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" name="标题 1"/>
          <p:cNvSpPr txBox="1"/>
          <p:nvPr/>
        </p:nvSpPr>
        <p:spPr>
          <a:xfrm rot="0" flipH="0" flipV="0">
            <a:off x="1425720" y="1393803"/>
            <a:ext cx="1674019" cy="20787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935871" y="1986313"/>
            <a:ext cx="6307609" cy="7862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202X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935871" y="2780831"/>
            <a:ext cx="6307609" cy="17187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00A4EE">
                        <a:alpha val="100000"/>
                      </a:srgbClr>
                    </a:gs>
                    <a:gs pos="100000">
                      <a:srgbClr val="0140B8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HR季度报告概览</a:t>
            </a:r>
            <a:endParaRPr kumimoji="1" lang="zh-CN" altLang="en-US"/>
          </a:p>
        </p:txBody>
      </p:sp>
      <p:pic>
        <p:nvPicPr>
          <p:cNvPr id="27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2185" t="1829" r="1449" b="0"/>
          <a:stretch>
            <a:fillRect/>
          </a:stretch>
        </p:blipFill>
        <p:spPr>
          <a:xfrm rot="0" flipH="0" flipV="0">
            <a:off x="7264075" y="1130300"/>
            <a:ext cx="4400354" cy="5452337"/>
          </a:xfrm>
          <a:custGeom>
            <a:avLst/>
            <a:gdLst>
              <a:gd name="connsiteX0" fmla="*/ 0 w 4400354"/>
              <a:gd name="connsiteY0" fmla="*/ 0 h 5452337"/>
              <a:gd name="connsiteX1" fmla="*/ 4400354 w 4400354"/>
              <a:gd name="connsiteY1" fmla="*/ 0 h 5452337"/>
              <a:gd name="connsiteX2" fmla="*/ 4400354 w 4400354"/>
              <a:gd name="connsiteY2" fmla="*/ 5452337 h 5452337"/>
              <a:gd name="connsiteX3" fmla="*/ 0 w 4400354"/>
              <a:gd name="connsiteY3" fmla="*/ 5452337 h 5452337"/>
            </a:gdLst>
            <a:rect l="l" t="t" r="r" b="b"/>
            <a:pathLst>
              <a:path w="4400354" h="5452337">
                <a:moveTo>
                  <a:pt x="0" y="0"/>
                </a:moveTo>
                <a:lnTo>
                  <a:pt x="4400354" y="0"/>
                </a:lnTo>
                <a:lnTo>
                  <a:pt x="4400354" y="5452337"/>
                </a:lnTo>
                <a:lnTo>
                  <a:pt x="0" y="54523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4275" t="6576" r="0" b="11122"/>
          <a:stretch>
            <a:fillRect/>
          </a:stretch>
        </p:blipFill>
        <p:spPr>
          <a:xfrm rot="0" flipH="0" flipV="0">
            <a:off x="7455461" y="1765765"/>
            <a:ext cx="1092286" cy="1023576"/>
          </a:xfrm>
          <a:custGeom>
            <a:avLst/>
            <a:gdLst>
              <a:gd name="connsiteX0" fmla="*/ 0 w 1092286"/>
              <a:gd name="connsiteY0" fmla="*/ 0 h 1023576"/>
              <a:gd name="connsiteX1" fmla="*/ 1092286 w 1092286"/>
              <a:gd name="connsiteY1" fmla="*/ 0 h 1023576"/>
              <a:gd name="connsiteX2" fmla="*/ 1092286 w 1092286"/>
              <a:gd name="connsiteY2" fmla="*/ 1023576 h 1023576"/>
              <a:gd name="connsiteX3" fmla="*/ 0 w 1092286"/>
              <a:gd name="connsiteY3" fmla="*/ 1023576 h 1023576"/>
            </a:gdLst>
            <a:rect l="l" t="t" r="r" b="b"/>
            <a:pathLst>
              <a:path w="1092286" h="1023576">
                <a:moveTo>
                  <a:pt x="0" y="0"/>
                </a:moveTo>
                <a:lnTo>
                  <a:pt x="1092286" y="0"/>
                </a:lnTo>
                <a:lnTo>
                  <a:pt x="1092286" y="1023576"/>
                </a:lnTo>
                <a:lnTo>
                  <a:pt x="0" y="10235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491033" y="4143547"/>
            <a:ext cx="1146147" cy="11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396663" y="1903186"/>
            <a:ext cx="1518036" cy="1146147"/>
          </a:xfrm>
          <a:custGeom>
            <a:avLst/>
            <a:gdLst>
              <a:gd name="connsiteX0" fmla="*/ 0 w 1518036"/>
              <a:gd name="connsiteY0" fmla="*/ 0 h 1146147"/>
              <a:gd name="connsiteX1" fmla="*/ 1518036 w 1518036"/>
              <a:gd name="connsiteY1" fmla="*/ 0 h 1146147"/>
              <a:gd name="connsiteX2" fmla="*/ 1518036 w 1518036"/>
              <a:gd name="connsiteY2" fmla="*/ 1146147 h 1146147"/>
              <a:gd name="connsiteX3" fmla="*/ 0 w 1518036"/>
              <a:gd name="connsiteY3" fmla="*/ 1146147 h 1146147"/>
            </a:gdLst>
            <a:rect l="l" t="t" r="r" b="b"/>
            <a:pathLst>
              <a:path w="1518036" h="1146147">
                <a:moveTo>
                  <a:pt x="0" y="0"/>
                </a:moveTo>
                <a:lnTo>
                  <a:pt x="1518036" y="0"/>
                </a:lnTo>
                <a:lnTo>
                  <a:pt x="1518036" y="1146147"/>
                </a:lnTo>
                <a:lnTo>
                  <a:pt x="0" y="1146147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954720" y="2675324"/>
            <a:ext cx="4500000" cy="2520000"/>
          </a:xfrm>
          <a:prstGeom prst="roundRect">
            <a:avLst>
              <a:gd name="adj" fmla="val 82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275420" y="2675324"/>
            <a:ext cx="4500000" cy="2520000"/>
          </a:xfrm>
          <a:prstGeom prst="roundRect">
            <a:avLst>
              <a:gd name="adj" fmla="val 78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99650" y="2273997"/>
            <a:ext cx="10980000" cy="648000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19510" y="241799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薪酬结构与市场竞争力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649650" y="241799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福利政策与员工满意度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49650" y="3047057"/>
            <a:ext cx="2880000" cy="2018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描述公司的福利政策，包括健康保险、退休金计划和员工援助计划等。
分析福利政策对员工满意度和忠诚度的影响。
提出改进福利政策的建议，如增加灵活的工作安排或家庭关怀项目。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379790" y="241799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薪酬调整与激励机制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19510" y="308903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分析公司的薪酬结构，包括基本工资、奖金、津贴和福利等，以及与市场水平的比较。
描述薪酬结构对吸引和保留人才的影响，以及员工对薪酬的满意度。
提出优化薪酬结构的建议，如调整薪酬比例或引入绩效奖金。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79790" y="3089037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分析本季度薪酬调整的情况，包括晋升、绩效和市场调整等因素。
描述薪酬调整对员工激励的效果，以及与公司业绩的关联性。
提出优化薪酬调整和激励机制的建议，如实施股权激励计划或非现金奖励。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179510" y="2069076"/>
            <a:ext cx="36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639790" y="2069076"/>
            <a:ext cx="36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909650" y="2069076"/>
            <a:ext cx="36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0" flipH="0" flipV="0">
            <a:off x="271590" y="372584"/>
            <a:ext cx="40337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 rot="0" flipH="0" flipV="0">
            <a:off x="561150" y="461384"/>
            <a:ext cx="1100600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主题一：薪酬体系分析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84100" y="225074"/>
            <a:ext cx="66420" cy="66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" name="标题 1"/>
          <p:cNvCxnSpPr/>
          <p:nvPr/>
        </p:nvCxnSpPr>
        <p:spPr>
          <a:xfrm rot="16200000" flipH="0" flipV="0">
            <a:off x="138240" y="480534"/>
            <a:ext cx="5666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20000"/>
          </a:blip>
          <a:srcRect l="0" t="7812" r="0" b="7812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1999"/>
              <a:gd name="connsiteY0" fmla="*/ 0 h 6832879"/>
              <a:gd name="connsiteX1" fmla="*/ 12191999 w 12191999"/>
              <a:gd name="connsiteY1" fmla="*/ 0 h 6832879"/>
              <a:gd name="connsiteX2" fmla="*/ 12191999 w 12191999"/>
              <a:gd name="connsiteY2" fmla="*/ 6832879 h 6832879"/>
              <a:gd name="connsiteX3" fmla="*/ 0 w 12191999"/>
              <a:gd name="connsiteY3" fmla="*/ 6832879 h 6832879"/>
            </a:gdLst>
            <a:rect l="l" t="t" r="r" b="b"/>
            <a:pathLst>
              <a:path w="12191999" h="6832879">
                <a:moveTo>
                  <a:pt x="0" y="0"/>
                </a:moveTo>
                <a:lnTo>
                  <a:pt x="12191999" y="0"/>
                </a:lnTo>
                <a:lnTo>
                  <a:pt x="12191999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1" flipV="0">
            <a:off x="418153" y="844107"/>
            <a:ext cx="11350172" cy="5552742"/>
          </a:xfrm>
          <a:prstGeom prst="roundRect">
            <a:avLst>
              <a:gd name="adj" fmla="val 0"/>
            </a:avLst>
          </a:prstGeom>
          <a:solidFill>
            <a:schemeClr val="bg1">
              <a:alpha val="99000"/>
            </a:schemeClr>
          </a:solidFill>
          <a:ln w="6350" cap="sq">
            <a:noFill/>
            <a:miter/>
          </a:ln>
          <a:effectLst>
            <a:outerShdw dist="0" blurRad="63500" dir="0" sx="102000" sy="102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9468681" y="2329798"/>
            <a:ext cx="4599292" cy="4599292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2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988637" y="-1"/>
            <a:ext cx="8200606" cy="83987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680286" y="1228725"/>
            <a:ext cx="2492449" cy="538033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30964" y="162121"/>
            <a:ext cx="2521830" cy="406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792083" y="270067"/>
            <a:ext cx="190276" cy="19030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00967" y="221574"/>
            <a:ext cx="1845674" cy="28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-790160" y="4954814"/>
            <a:ext cx="12350593" cy="1023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-2760" y="844107"/>
            <a:ext cx="4736539" cy="485097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73437" t="26150" r="19087" b="59499"/>
          <a:stretch>
            <a:fillRect/>
          </a:stretch>
        </p:blipFill>
        <p:spPr>
          <a:xfrm rot="0" flipH="1" flipV="0">
            <a:off x="10071541" y="124898"/>
            <a:ext cx="1956278" cy="1640867"/>
          </a:xfrm>
          <a:custGeom>
            <a:avLst/>
            <a:gdLst>
              <a:gd name="connsiteX0" fmla="*/ 0 w 1674019"/>
              <a:gd name="connsiteY0" fmla="*/ 0 h 1404116"/>
              <a:gd name="connsiteX1" fmla="*/ 1674019 w 1674019"/>
              <a:gd name="connsiteY1" fmla="*/ 0 h 1404116"/>
              <a:gd name="connsiteX2" fmla="*/ 1674019 w 1674019"/>
              <a:gd name="connsiteY2" fmla="*/ 1294093 h 1404116"/>
              <a:gd name="connsiteX3" fmla="*/ 1587221 w 1674019"/>
              <a:gd name="connsiteY3" fmla="*/ 1294093 h 1404116"/>
              <a:gd name="connsiteX4" fmla="*/ 1587221 w 1674019"/>
              <a:gd name="connsiteY4" fmla="*/ 1404116 h 1404116"/>
              <a:gd name="connsiteX5" fmla="*/ 0 w 1674019"/>
              <a:gd name="connsiteY5" fmla="*/ 1404116 h 1404116"/>
            </a:gdLst>
            <a:rect l="l" t="t" r="r" b="b"/>
            <a:pathLst>
              <a:path w="1674019" h="1404116">
                <a:moveTo>
                  <a:pt x="0" y="0"/>
                </a:moveTo>
                <a:lnTo>
                  <a:pt x="1674019" y="0"/>
                </a:lnTo>
                <a:lnTo>
                  <a:pt x="1674019" y="1294093"/>
                </a:lnTo>
                <a:lnTo>
                  <a:pt x="1587221" y="1294093"/>
                </a:lnTo>
                <a:lnTo>
                  <a:pt x="1587221" y="1404116"/>
                </a:lnTo>
                <a:lnTo>
                  <a:pt x="0" y="14041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9089501" y="1393803"/>
            <a:ext cx="1674019" cy="20787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628448" y="6391468"/>
            <a:ext cx="4618342" cy="47299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11465340" y="6134100"/>
            <a:ext cx="7239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574640" y="2138413"/>
            <a:ext cx="2590554" cy="896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PART.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910120" y="955687"/>
            <a:ext cx="1262253" cy="2079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05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725342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829643" y="5369083"/>
            <a:ext cx="195011" cy="195039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093337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191676" y="5369083"/>
            <a:ext cx="206933" cy="19503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461333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562368" y="5369083"/>
            <a:ext cx="201541" cy="195039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8829328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8941107" y="5369083"/>
            <a:ext cx="180052" cy="19503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7" name="标题 1"/>
          <p:cNvCxnSpPr/>
          <p:nvPr/>
        </p:nvCxnSpPr>
        <p:spPr>
          <a:xfrm rot="0" flipH="0" flipV="0">
            <a:off x="5385136" y="5466602"/>
            <a:ext cx="3295150" cy="0"/>
          </a:xfrm>
          <a:prstGeom prst="straightConnector1">
            <a:avLst/>
          </a:prstGeom>
          <a:noFill/>
          <a:ln w="12700" cap="sq">
            <a:solidFill>
              <a:schemeClr val="bg1"/>
            </a:solidFill>
            <a:miter/>
            <a:tailEnd type="triangle"/>
          </a:ln>
        </p:spPr>
      </p:cxnSp>
      <p:pic>
        <p:nvPicPr>
          <p:cNvPr id="28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2185" t="1829" r="1449" b="0"/>
          <a:stretch>
            <a:fillRect/>
          </a:stretch>
        </p:blipFill>
        <p:spPr>
          <a:xfrm rot="0" flipH="0" flipV="0">
            <a:off x="796743" y="1028700"/>
            <a:ext cx="4400354" cy="5452337"/>
          </a:xfrm>
          <a:custGeom>
            <a:avLst/>
            <a:gdLst>
              <a:gd name="connsiteX0" fmla="*/ 0 w 4400354"/>
              <a:gd name="connsiteY0" fmla="*/ 0 h 5452337"/>
              <a:gd name="connsiteX1" fmla="*/ 4400354 w 4400354"/>
              <a:gd name="connsiteY1" fmla="*/ 0 h 5452337"/>
              <a:gd name="connsiteX2" fmla="*/ 4400354 w 4400354"/>
              <a:gd name="connsiteY2" fmla="*/ 5452337 h 5452337"/>
              <a:gd name="connsiteX3" fmla="*/ 0 w 4400354"/>
              <a:gd name="connsiteY3" fmla="*/ 5452337 h 5452337"/>
            </a:gdLst>
            <a:rect l="l" t="t" r="r" b="b"/>
            <a:pathLst>
              <a:path w="4400354" h="5452337">
                <a:moveTo>
                  <a:pt x="0" y="0"/>
                </a:moveTo>
                <a:lnTo>
                  <a:pt x="4400354" y="0"/>
                </a:lnTo>
                <a:lnTo>
                  <a:pt x="4400354" y="5452337"/>
                </a:lnTo>
                <a:lnTo>
                  <a:pt x="0" y="54523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4275" t="6576" r="0" b="11122"/>
          <a:stretch>
            <a:fillRect/>
          </a:stretch>
        </p:blipFill>
        <p:spPr>
          <a:xfrm rot="0" flipH="0" flipV="0">
            <a:off x="1109517" y="1659074"/>
            <a:ext cx="1092286" cy="1023576"/>
          </a:xfrm>
          <a:custGeom>
            <a:avLst/>
            <a:gdLst>
              <a:gd name="connsiteX0" fmla="*/ 0 w 1092286"/>
              <a:gd name="connsiteY0" fmla="*/ 0 h 1023576"/>
              <a:gd name="connsiteX1" fmla="*/ 1092286 w 1092286"/>
              <a:gd name="connsiteY1" fmla="*/ 0 h 1023576"/>
              <a:gd name="connsiteX2" fmla="*/ 1092286 w 1092286"/>
              <a:gd name="connsiteY2" fmla="*/ 1023576 h 1023576"/>
              <a:gd name="connsiteX3" fmla="*/ 0 w 1092286"/>
              <a:gd name="connsiteY3" fmla="*/ 1023576 h 1023576"/>
            </a:gdLst>
            <a:rect l="l" t="t" r="r" b="b"/>
            <a:pathLst>
              <a:path w="1092286" h="1023576">
                <a:moveTo>
                  <a:pt x="0" y="0"/>
                </a:moveTo>
                <a:lnTo>
                  <a:pt x="1092286" y="0"/>
                </a:lnTo>
                <a:lnTo>
                  <a:pt x="1092286" y="1023576"/>
                </a:lnTo>
                <a:lnTo>
                  <a:pt x="0" y="10235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299328" y="3800140"/>
            <a:ext cx="1146147" cy="11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264825" y="1768784"/>
            <a:ext cx="1482706" cy="1119472"/>
          </a:xfrm>
          <a:custGeom>
            <a:avLst/>
            <a:gdLst>
              <a:gd name="connsiteX0" fmla="*/ 0 w 1518036"/>
              <a:gd name="connsiteY0" fmla="*/ 0 h 1146147"/>
              <a:gd name="connsiteX1" fmla="*/ 1518036 w 1518036"/>
              <a:gd name="connsiteY1" fmla="*/ 0 h 1146147"/>
              <a:gd name="connsiteX2" fmla="*/ 1518036 w 1518036"/>
              <a:gd name="connsiteY2" fmla="*/ 1146147 h 1146147"/>
              <a:gd name="connsiteX3" fmla="*/ 0 w 1518036"/>
              <a:gd name="connsiteY3" fmla="*/ 1146147 h 1146147"/>
            </a:gdLst>
            <a:rect l="l" t="t" r="r" b="b"/>
            <a:pathLst>
              <a:path w="1518036" h="1146147">
                <a:moveTo>
                  <a:pt x="0" y="0"/>
                </a:moveTo>
                <a:lnTo>
                  <a:pt x="1518036" y="0"/>
                </a:lnTo>
                <a:lnTo>
                  <a:pt x="1518036" y="1146147"/>
                </a:lnTo>
                <a:lnTo>
                  <a:pt x="0" y="114614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" name="标题 1"/>
          <p:cNvSpPr txBox="1"/>
          <p:nvPr/>
        </p:nvSpPr>
        <p:spPr>
          <a:xfrm rot="0" flipH="0" flipV="0">
            <a:off x="5213624" y="3004072"/>
            <a:ext cx="6089376" cy="17718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/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A4EE">
                        <a:alpha val="100000"/>
                      </a:srgbClr>
                    </a:gs>
                    <a:gs pos="100000">
                      <a:srgbClr val="0140B8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核心主题：员工关系与文化建设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2516227"/>
            <a:ext cx="3419218" cy="345277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46923" y="1548102"/>
            <a:ext cx="3434266" cy="81410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096290" y="2516227"/>
            <a:ext cx="3435270" cy="345277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096290" y="1548102"/>
            <a:ext cx="3435270" cy="81410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85101" y="2516227"/>
            <a:ext cx="3435270" cy="3452773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85101" y="1549000"/>
            <a:ext cx="3435270" cy="813152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75479" y="2715760"/>
            <a:ext cx="2989060" cy="54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员工满意度调查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08206" y="2715760"/>
            <a:ext cx="2989060" cy="54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冲突解决与沟通机制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19395" y="2715760"/>
            <a:ext cx="2989060" cy="54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企业文化建设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150757" y="1741824"/>
            <a:ext cx="426598" cy="426661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893216" y="1765200"/>
            <a:ext cx="419041" cy="37990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608768" y="1741824"/>
            <a:ext cx="410315" cy="426661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75479" y="3330254"/>
            <a:ext cx="2989060" cy="22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描述本季度员工满意度调查的实施情况，包括调查方法、参与度和反馈收集。
分析员工满意度调查的结果，包括员工对工作环境、管理风格和同事关系的满意程度。
提出提高员工满意度的措施，如改善沟通渠道或举办团队建设活动。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319395" y="3330254"/>
            <a:ext cx="2989060" cy="22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描述企业文化的核心价值和理念，以及在本季度的实践情况。
分析企业文化对员工行为和决策的影响，以及与公司战略的一致性。
提出加强企业文化建设的建议，如举办文化日活动或制定行为准则。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608206" y="3330254"/>
            <a:ext cx="2989060" cy="22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分析本季度员工冲突的类型和解决情况，以及对团队氛围和工作效率的影响。
描述现有的沟通机制，包括定期会议、一对一会谈和匿名反馈等。
提出优化冲突解决和沟通机制的建议，如引入第三方调解或增加团队协作训练。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385405" y="5613564"/>
            <a:ext cx="857040" cy="207668"/>
          </a:xfrm>
          <a:prstGeom prst="roundRect">
            <a:avLst>
              <a:gd name="adj" fmla="val 50000"/>
            </a:avLst>
          </a:prstGeom>
          <a:noFill/>
          <a:ln w="127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646475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9782042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9917609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674216" y="5613564"/>
            <a:ext cx="857040" cy="207668"/>
          </a:xfrm>
          <a:prstGeom prst="roundRect">
            <a:avLst>
              <a:gd name="adj" fmla="val 50000"/>
            </a:avLst>
          </a:prstGeom>
          <a:noFill/>
          <a:ln w="127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935286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070853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6206420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941489" y="5613564"/>
            <a:ext cx="857040" cy="207668"/>
          </a:xfrm>
          <a:prstGeom prst="roundRect">
            <a:avLst>
              <a:gd name="adj" fmla="val 50000"/>
            </a:avLst>
          </a:prstGeom>
          <a:noFill/>
          <a:ln w="127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2202559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2338126" y="5685516"/>
            <a:ext cx="63764" cy="637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2473693" y="5685516"/>
            <a:ext cx="63764" cy="637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标题 1"/>
          <p:cNvCxnSpPr/>
          <p:nvPr/>
        </p:nvCxnSpPr>
        <p:spPr>
          <a:xfrm rot="0" flipH="0" flipV="0">
            <a:off x="271590" y="372584"/>
            <a:ext cx="40337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  <p:sp>
        <p:nvSpPr>
          <p:cNvPr id="31" name="标题 1"/>
          <p:cNvSpPr txBox="1"/>
          <p:nvPr/>
        </p:nvSpPr>
        <p:spPr>
          <a:xfrm rot="0" flipH="0" flipV="0">
            <a:off x="561150" y="461384"/>
            <a:ext cx="1100600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主题一：员工关系管理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284100" y="225074"/>
            <a:ext cx="66420" cy="66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" name="标题 1"/>
          <p:cNvCxnSpPr/>
          <p:nvPr/>
        </p:nvCxnSpPr>
        <p:spPr>
          <a:xfrm rot="16200000" flipH="0" flipV="0">
            <a:off x="138240" y="480534"/>
            <a:ext cx="5666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20000"/>
          </a:blip>
          <a:srcRect l="0" t="7812" r="0" b="7812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1999"/>
              <a:gd name="connsiteY0" fmla="*/ 0 h 6832879"/>
              <a:gd name="connsiteX1" fmla="*/ 12191999 w 12191999"/>
              <a:gd name="connsiteY1" fmla="*/ 0 h 6832879"/>
              <a:gd name="connsiteX2" fmla="*/ 12191999 w 12191999"/>
              <a:gd name="connsiteY2" fmla="*/ 6832879 h 6832879"/>
              <a:gd name="connsiteX3" fmla="*/ 0 w 12191999"/>
              <a:gd name="connsiteY3" fmla="*/ 6832879 h 6832879"/>
            </a:gdLst>
            <a:rect l="l" t="t" r="r" b="b"/>
            <a:pathLst>
              <a:path w="12191999" h="6832879">
                <a:moveTo>
                  <a:pt x="0" y="0"/>
                </a:moveTo>
                <a:lnTo>
                  <a:pt x="12191999" y="0"/>
                </a:lnTo>
                <a:lnTo>
                  <a:pt x="12191999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420915" y="844107"/>
            <a:ext cx="11350172" cy="5552742"/>
          </a:xfrm>
          <a:prstGeom prst="roundRect">
            <a:avLst>
              <a:gd name="adj" fmla="val 0"/>
            </a:avLst>
          </a:prstGeom>
          <a:solidFill>
            <a:schemeClr val="bg1">
              <a:alpha val="99000"/>
            </a:schemeClr>
          </a:solidFill>
          <a:ln w="6350" cap="sq">
            <a:noFill/>
            <a:miter/>
          </a:ln>
          <a:effectLst>
            <a:outerShdw dist="0" blurRad="63500" dir="0" sx="102000" sy="102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-1878733" y="2329798"/>
            <a:ext cx="4599292" cy="4599292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2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-3" y="-1"/>
            <a:ext cx="8200606" cy="83987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936446" y="162121"/>
            <a:ext cx="2521830" cy="406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997565" y="270067"/>
            <a:ext cx="190276" cy="19030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106449" y="221574"/>
            <a:ext cx="1845674" cy="28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28807" y="4954814"/>
            <a:ext cx="12350593" cy="1023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455461" y="844107"/>
            <a:ext cx="4736539" cy="485097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66860" y="5232602"/>
            <a:ext cx="2051311" cy="46800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bg1">
                <a:lumMod val="95000"/>
              </a:schemeClr>
            </a:solidFill>
            <a:miter/>
          </a:ln>
          <a:effectLst>
            <a:outerShdw dist="50800" blurRad="76200" dir="5400000" sx="100000" sy="100000" kx="0" ky="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117699" y="5358880"/>
            <a:ext cx="970450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AiPPT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238385" y="5358880"/>
            <a:ext cx="858719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汇报人: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66861" y="5232602"/>
            <a:ext cx="53328" cy="46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449639" y="5232602"/>
            <a:ext cx="2051311" cy="46800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bg1">
                <a:lumMod val="95000"/>
              </a:schemeClr>
            </a:solidFill>
            <a:miter/>
          </a:ln>
          <a:effectLst>
            <a:outerShdw dist="50800" blurRad="76200" dir="5400000" sx="100000" sy="100000" kx="0" ky="0" algn="t" rotWithShape="0">
              <a:schemeClr val="accent1">
                <a:alpha val="1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395325" y="5358880"/>
            <a:ext cx="970450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20XX.X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621163" y="5358880"/>
            <a:ext cx="858719" cy="2154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日 期: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3449640" y="5232602"/>
            <a:ext cx="53328" cy="46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1" flipV="0">
            <a:off x="-57550" y="6391468"/>
            <a:ext cx="4618342" cy="47299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0" y="6134100"/>
            <a:ext cx="7239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16505" y="1228725"/>
            <a:ext cx="2492449" cy="538033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73437" t="26150" r="19087" b="59499"/>
          <a:stretch>
            <a:fillRect/>
          </a:stretch>
        </p:blipFill>
        <p:spPr>
          <a:xfrm rot="0" flipH="0" flipV="0">
            <a:off x="161421" y="124898"/>
            <a:ext cx="1956278" cy="1640867"/>
          </a:xfrm>
          <a:custGeom>
            <a:avLst/>
            <a:gdLst>
              <a:gd name="connsiteX0" fmla="*/ 0 w 1674019"/>
              <a:gd name="connsiteY0" fmla="*/ 0 h 1404116"/>
              <a:gd name="connsiteX1" fmla="*/ 1674019 w 1674019"/>
              <a:gd name="connsiteY1" fmla="*/ 0 h 1404116"/>
              <a:gd name="connsiteX2" fmla="*/ 1674019 w 1674019"/>
              <a:gd name="connsiteY2" fmla="*/ 1294093 h 1404116"/>
              <a:gd name="connsiteX3" fmla="*/ 1587221 w 1674019"/>
              <a:gd name="connsiteY3" fmla="*/ 1294093 h 1404116"/>
              <a:gd name="connsiteX4" fmla="*/ 1587221 w 1674019"/>
              <a:gd name="connsiteY4" fmla="*/ 1404116 h 1404116"/>
              <a:gd name="connsiteX5" fmla="*/ 0 w 1674019"/>
              <a:gd name="connsiteY5" fmla="*/ 1404116 h 1404116"/>
            </a:gdLst>
            <a:rect l="l" t="t" r="r" b="b"/>
            <a:pathLst>
              <a:path w="1674019" h="1404116">
                <a:moveTo>
                  <a:pt x="0" y="0"/>
                </a:moveTo>
                <a:lnTo>
                  <a:pt x="1674019" y="0"/>
                </a:lnTo>
                <a:lnTo>
                  <a:pt x="1674019" y="1294093"/>
                </a:lnTo>
                <a:lnTo>
                  <a:pt x="1587221" y="1294093"/>
                </a:lnTo>
                <a:lnTo>
                  <a:pt x="1587221" y="1404116"/>
                </a:lnTo>
                <a:lnTo>
                  <a:pt x="0" y="14041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" name="标题 1"/>
          <p:cNvSpPr txBox="1"/>
          <p:nvPr/>
        </p:nvSpPr>
        <p:spPr>
          <a:xfrm rot="0" flipH="0" flipV="0">
            <a:off x="1425720" y="1393803"/>
            <a:ext cx="1674019" cy="20787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935871" y="1986313"/>
            <a:ext cx="6307609" cy="7862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202X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935871" y="2780831"/>
            <a:ext cx="6307609" cy="17187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A4EE">
                        <a:alpha val="100000"/>
                      </a:srgbClr>
                    </a:gs>
                    <a:gs pos="100000">
                      <a:srgbClr val="0140B8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pic>
        <p:nvPicPr>
          <p:cNvPr id="27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2185" t="1829" r="1449" b="0"/>
          <a:stretch>
            <a:fillRect/>
          </a:stretch>
        </p:blipFill>
        <p:spPr>
          <a:xfrm rot="0" flipH="0" flipV="0">
            <a:off x="7264075" y="1130300"/>
            <a:ext cx="4400354" cy="5452337"/>
          </a:xfrm>
          <a:custGeom>
            <a:avLst/>
            <a:gdLst>
              <a:gd name="connsiteX0" fmla="*/ 0 w 4400354"/>
              <a:gd name="connsiteY0" fmla="*/ 0 h 5452337"/>
              <a:gd name="connsiteX1" fmla="*/ 4400354 w 4400354"/>
              <a:gd name="connsiteY1" fmla="*/ 0 h 5452337"/>
              <a:gd name="connsiteX2" fmla="*/ 4400354 w 4400354"/>
              <a:gd name="connsiteY2" fmla="*/ 5452337 h 5452337"/>
              <a:gd name="connsiteX3" fmla="*/ 0 w 4400354"/>
              <a:gd name="connsiteY3" fmla="*/ 5452337 h 5452337"/>
            </a:gdLst>
            <a:rect l="l" t="t" r="r" b="b"/>
            <a:pathLst>
              <a:path w="4400354" h="5452337">
                <a:moveTo>
                  <a:pt x="0" y="0"/>
                </a:moveTo>
                <a:lnTo>
                  <a:pt x="4400354" y="0"/>
                </a:lnTo>
                <a:lnTo>
                  <a:pt x="4400354" y="5452337"/>
                </a:lnTo>
                <a:lnTo>
                  <a:pt x="0" y="54523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4275" t="6576" r="0" b="11122"/>
          <a:stretch>
            <a:fillRect/>
          </a:stretch>
        </p:blipFill>
        <p:spPr>
          <a:xfrm rot="0" flipH="0" flipV="0">
            <a:off x="7455461" y="1765765"/>
            <a:ext cx="1092286" cy="1023576"/>
          </a:xfrm>
          <a:custGeom>
            <a:avLst/>
            <a:gdLst>
              <a:gd name="connsiteX0" fmla="*/ 0 w 1092286"/>
              <a:gd name="connsiteY0" fmla="*/ 0 h 1023576"/>
              <a:gd name="connsiteX1" fmla="*/ 1092286 w 1092286"/>
              <a:gd name="connsiteY1" fmla="*/ 0 h 1023576"/>
              <a:gd name="connsiteX2" fmla="*/ 1092286 w 1092286"/>
              <a:gd name="connsiteY2" fmla="*/ 1023576 h 1023576"/>
              <a:gd name="connsiteX3" fmla="*/ 0 w 1092286"/>
              <a:gd name="connsiteY3" fmla="*/ 1023576 h 1023576"/>
            </a:gdLst>
            <a:rect l="l" t="t" r="r" b="b"/>
            <a:pathLst>
              <a:path w="1092286" h="1023576">
                <a:moveTo>
                  <a:pt x="0" y="0"/>
                </a:moveTo>
                <a:lnTo>
                  <a:pt x="1092286" y="0"/>
                </a:lnTo>
                <a:lnTo>
                  <a:pt x="1092286" y="1023576"/>
                </a:lnTo>
                <a:lnTo>
                  <a:pt x="0" y="10235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491033" y="4143547"/>
            <a:ext cx="1146147" cy="11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396663" y="1903186"/>
            <a:ext cx="1518036" cy="1146147"/>
          </a:xfrm>
          <a:custGeom>
            <a:avLst/>
            <a:gdLst>
              <a:gd name="connsiteX0" fmla="*/ 0 w 1518036"/>
              <a:gd name="connsiteY0" fmla="*/ 0 h 1146147"/>
              <a:gd name="connsiteX1" fmla="*/ 1518036 w 1518036"/>
              <a:gd name="connsiteY1" fmla="*/ 0 h 1146147"/>
              <a:gd name="connsiteX2" fmla="*/ 1518036 w 1518036"/>
              <a:gd name="connsiteY2" fmla="*/ 1146147 h 1146147"/>
              <a:gd name="connsiteX3" fmla="*/ 0 w 1518036"/>
              <a:gd name="connsiteY3" fmla="*/ 1146147 h 1146147"/>
            </a:gdLst>
            <a:rect l="l" t="t" r="r" b="b"/>
            <a:pathLst>
              <a:path w="1518036" h="1146147">
                <a:moveTo>
                  <a:pt x="0" y="0"/>
                </a:moveTo>
                <a:lnTo>
                  <a:pt x="1518036" y="0"/>
                </a:lnTo>
                <a:lnTo>
                  <a:pt x="1518036" y="1146147"/>
                </a:lnTo>
                <a:lnTo>
                  <a:pt x="0" y="1146147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491794" y="2054785"/>
            <a:ext cx="2385909" cy="1036627"/>
          </a:xfrm>
          <a:custGeom>
            <a:avLst/>
            <a:gdLst>
              <a:gd name="connsiteX0" fmla="*/ 84983 w 4755085"/>
              <a:gd name="connsiteY0" fmla="*/ 0 h 1752271"/>
              <a:gd name="connsiteX1" fmla="*/ 4670102 w 4755085"/>
              <a:gd name="connsiteY1" fmla="*/ 0 h 1752271"/>
              <a:gd name="connsiteX2" fmla="*/ 4755085 w 4755085"/>
              <a:gd name="connsiteY2" fmla="*/ 84983 h 1752271"/>
              <a:gd name="connsiteX3" fmla="*/ 4755085 w 4755085"/>
              <a:gd name="connsiteY3" fmla="*/ 1667288 h 1752271"/>
              <a:gd name="connsiteX4" fmla="*/ 4670102 w 4755085"/>
              <a:gd name="connsiteY4" fmla="*/ 1752271 h 1752271"/>
              <a:gd name="connsiteX5" fmla="*/ 84983 w 4755085"/>
              <a:gd name="connsiteY5" fmla="*/ 1752271 h 1752271"/>
              <a:gd name="connsiteX6" fmla="*/ 0 w 4755085"/>
              <a:gd name="connsiteY6" fmla="*/ 1667288 h 1752271"/>
              <a:gd name="connsiteX7" fmla="*/ 0 w 4755085"/>
              <a:gd name="connsiteY7" fmla="*/ 84983 h 1752271"/>
              <a:gd name="connsiteX8" fmla="*/ 84983 w 4755085"/>
              <a:gd name="connsiteY8" fmla="*/ 0 h 1752271"/>
            </a:gdLst>
            <a:rect l="l" t="t" r="r" b="b"/>
            <a:pathLst>
              <a:path w="4755085" h="1752271">
                <a:moveTo>
                  <a:pt x="84983" y="0"/>
                </a:moveTo>
                <a:lnTo>
                  <a:pt x="4670102" y="0"/>
                </a:lnTo>
                <a:cubicBezTo>
                  <a:pt x="4717037" y="0"/>
                  <a:pt x="4755085" y="38048"/>
                  <a:pt x="4755085" y="84983"/>
                </a:cubicBezTo>
                <a:lnTo>
                  <a:pt x="4755085" y="1667288"/>
                </a:lnTo>
                <a:cubicBezTo>
                  <a:pt x="4755085" y="1714223"/>
                  <a:pt x="4717037" y="1752271"/>
                  <a:pt x="4670102" y="1752271"/>
                </a:cubicBezTo>
                <a:lnTo>
                  <a:pt x="84983" y="1752271"/>
                </a:lnTo>
                <a:cubicBezTo>
                  <a:pt x="38048" y="1752271"/>
                  <a:pt x="0" y="1714223"/>
                  <a:pt x="0" y="1667288"/>
                </a:cubicBezTo>
                <a:lnTo>
                  <a:pt x="0" y="84983"/>
                </a:lnTo>
                <a:cubicBezTo>
                  <a:pt x="0" y="38048"/>
                  <a:pt x="38048" y="0"/>
                  <a:pt x="84983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139700" blurRad="152400" dir="5400000" sx="97000" sy="97000" kx="0" ky="0" algn="t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673335" y="2396592"/>
            <a:ext cx="2015256" cy="63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核心主题：人力资源概览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750972" y="1805661"/>
            <a:ext cx="494435" cy="4944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750971" y="1805662"/>
            <a:ext cx="494435" cy="494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463940" y="3091065"/>
            <a:ext cx="2413763" cy="76498"/>
          </a:xfrm>
          <a:custGeom>
            <a:avLst/>
            <a:gdLst>
              <a:gd name="connsiteX0" fmla="*/ 0 w 3200630"/>
              <a:gd name="connsiteY0" fmla="*/ 0 h 101436"/>
              <a:gd name="connsiteX1" fmla="*/ 3200630 w 3200630"/>
              <a:gd name="connsiteY1" fmla="*/ 0 h 101436"/>
              <a:gd name="connsiteX2" fmla="*/ 3200630 w 3200630"/>
              <a:gd name="connsiteY2" fmla="*/ 16454 h 101436"/>
              <a:gd name="connsiteX3" fmla="*/ 3115648 w 3200630"/>
              <a:gd name="connsiteY3" fmla="*/ 101436 h 101436"/>
              <a:gd name="connsiteX4" fmla="*/ 84983 w 3200630"/>
              <a:gd name="connsiteY4" fmla="*/ 101436 h 101436"/>
              <a:gd name="connsiteX5" fmla="*/ 0 w 3200630"/>
              <a:gd name="connsiteY5" fmla="*/ 16454 h 101436"/>
            </a:gdLst>
            <a:rect l="l" t="t" r="r" b="b"/>
            <a:pathLst>
              <a:path w="3200630" h="101436">
                <a:moveTo>
                  <a:pt x="0" y="0"/>
                </a:moveTo>
                <a:lnTo>
                  <a:pt x="3200630" y="0"/>
                </a:lnTo>
                <a:lnTo>
                  <a:pt x="3200630" y="16454"/>
                </a:lnTo>
                <a:cubicBezTo>
                  <a:pt x="3200630" y="63388"/>
                  <a:pt x="3162582" y="101436"/>
                  <a:pt x="3115648" y="101436"/>
                </a:cubicBezTo>
                <a:lnTo>
                  <a:pt x="84983" y="101436"/>
                </a:lnTo>
                <a:cubicBezTo>
                  <a:pt x="38049" y="101436"/>
                  <a:pt x="0" y="63388"/>
                  <a:pt x="0" y="1645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491794" y="4318934"/>
            <a:ext cx="2385909" cy="1036627"/>
          </a:xfrm>
          <a:custGeom>
            <a:avLst/>
            <a:gdLst>
              <a:gd name="connsiteX0" fmla="*/ 84983 w 4755085"/>
              <a:gd name="connsiteY0" fmla="*/ 0 h 1752271"/>
              <a:gd name="connsiteX1" fmla="*/ 4670102 w 4755085"/>
              <a:gd name="connsiteY1" fmla="*/ 0 h 1752271"/>
              <a:gd name="connsiteX2" fmla="*/ 4755085 w 4755085"/>
              <a:gd name="connsiteY2" fmla="*/ 84983 h 1752271"/>
              <a:gd name="connsiteX3" fmla="*/ 4755085 w 4755085"/>
              <a:gd name="connsiteY3" fmla="*/ 1667288 h 1752271"/>
              <a:gd name="connsiteX4" fmla="*/ 4670102 w 4755085"/>
              <a:gd name="connsiteY4" fmla="*/ 1752271 h 1752271"/>
              <a:gd name="connsiteX5" fmla="*/ 84983 w 4755085"/>
              <a:gd name="connsiteY5" fmla="*/ 1752271 h 1752271"/>
              <a:gd name="connsiteX6" fmla="*/ 0 w 4755085"/>
              <a:gd name="connsiteY6" fmla="*/ 1667288 h 1752271"/>
              <a:gd name="connsiteX7" fmla="*/ 0 w 4755085"/>
              <a:gd name="connsiteY7" fmla="*/ 84983 h 1752271"/>
              <a:gd name="connsiteX8" fmla="*/ 84983 w 4755085"/>
              <a:gd name="connsiteY8" fmla="*/ 0 h 1752271"/>
            </a:gdLst>
            <a:rect l="l" t="t" r="r" b="b"/>
            <a:pathLst>
              <a:path w="4755085" h="1752271">
                <a:moveTo>
                  <a:pt x="84983" y="0"/>
                </a:moveTo>
                <a:lnTo>
                  <a:pt x="4670102" y="0"/>
                </a:lnTo>
                <a:cubicBezTo>
                  <a:pt x="4717037" y="0"/>
                  <a:pt x="4755085" y="38048"/>
                  <a:pt x="4755085" y="84983"/>
                </a:cubicBezTo>
                <a:lnTo>
                  <a:pt x="4755085" y="1667288"/>
                </a:lnTo>
                <a:cubicBezTo>
                  <a:pt x="4755085" y="1714223"/>
                  <a:pt x="4717037" y="1752271"/>
                  <a:pt x="4670102" y="1752271"/>
                </a:cubicBezTo>
                <a:lnTo>
                  <a:pt x="84983" y="1752271"/>
                </a:lnTo>
                <a:cubicBezTo>
                  <a:pt x="38048" y="1752271"/>
                  <a:pt x="0" y="1714223"/>
                  <a:pt x="0" y="1667288"/>
                </a:cubicBezTo>
                <a:lnTo>
                  <a:pt x="0" y="84983"/>
                </a:lnTo>
                <a:cubicBezTo>
                  <a:pt x="0" y="38048"/>
                  <a:pt x="38048" y="0"/>
                  <a:pt x="84983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139700" blurRad="152400" dir="5400000" sx="97000" sy="97000" kx="0" ky="0" algn="t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673335" y="4660742"/>
            <a:ext cx="2015256" cy="63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核心主题：薪酬与福利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3750972" y="4069810"/>
            <a:ext cx="494435" cy="4944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750971" y="4069811"/>
            <a:ext cx="494435" cy="494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04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463940" y="5346141"/>
            <a:ext cx="2413763" cy="76498"/>
          </a:xfrm>
          <a:custGeom>
            <a:avLst/>
            <a:gdLst>
              <a:gd name="connsiteX0" fmla="*/ 0 w 3200630"/>
              <a:gd name="connsiteY0" fmla="*/ 0 h 101436"/>
              <a:gd name="connsiteX1" fmla="*/ 3200630 w 3200630"/>
              <a:gd name="connsiteY1" fmla="*/ 0 h 101436"/>
              <a:gd name="connsiteX2" fmla="*/ 3200630 w 3200630"/>
              <a:gd name="connsiteY2" fmla="*/ 16454 h 101436"/>
              <a:gd name="connsiteX3" fmla="*/ 3115648 w 3200630"/>
              <a:gd name="connsiteY3" fmla="*/ 101436 h 101436"/>
              <a:gd name="connsiteX4" fmla="*/ 84983 w 3200630"/>
              <a:gd name="connsiteY4" fmla="*/ 101436 h 101436"/>
              <a:gd name="connsiteX5" fmla="*/ 0 w 3200630"/>
              <a:gd name="connsiteY5" fmla="*/ 16454 h 101436"/>
            </a:gdLst>
            <a:rect l="l" t="t" r="r" b="b"/>
            <a:pathLst>
              <a:path w="3200630" h="101436">
                <a:moveTo>
                  <a:pt x="0" y="0"/>
                </a:moveTo>
                <a:lnTo>
                  <a:pt x="3200630" y="0"/>
                </a:lnTo>
                <a:lnTo>
                  <a:pt x="3200630" y="16454"/>
                </a:lnTo>
                <a:cubicBezTo>
                  <a:pt x="3200630" y="63388"/>
                  <a:pt x="3162582" y="101436"/>
                  <a:pt x="3115648" y="101436"/>
                </a:cubicBezTo>
                <a:lnTo>
                  <a:pt x="84983" y="101436"/>
                </a:lnTo>
                <a:cubicBezTo>
                  <a:pt x="38049" y="101436"/>
                  <a:pt x="0" y="63388"/>
                  <a:pt x="0" y="1645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328078" y="2054785"/>
            <a:ext cx="2385909" cy="1036627"/>
          </a:xfrm>
          <a:custGeom>
            <a:avLst/>
            <a:gdLst>
              <a:gd name="connsiteX0" fmla="*/ 84983 w 4755085"/>
              <a:gd name="connsiteY0" fmla="*/ 0 h 1752271"/>
              <a:gd name="connsiteX1" fmla="*/ 4670102 w 4755085"/>
              <a:gd name="connsiteY1" fmla="*/ 0 h 1752271"/>
              <a:gd name="connsiteX2" fmla="*/ 4755085 w 4755085"/>
              <a:gd name="connsiteY2" fmla="*/ 84983 h 1752271"/>
              <a:gd name="connsiteX3" fmla="*/ 4755085 w 4755085"/>
              <a:gd name="connsiteY3" fmla="*/ 1667288 h 1752271"/>
              <a:gd name="connsiteX4" fmla="*/ 4670102 w 4755085"/>
              <a:gd name="connsiteY4" fmla="*/ 1752271 h 1752271"/>
              <a:gd name="connsiteX5" fmla="*/ 84983 w 4755085"/>
              <a:gd name="connsiteY5" fmla="*/ 1752271 h 1752271"/>
              <a:gd name="connsiteX6" fmla="*/ 0 w 4755085"/>
              <a:gd name="connsiteY6" fmla="*/ 1667288 h 1752271"/>
              <a:gd name="connsiteX7" fmla="*/ 0 w 4755085"/>
              <a:gd name="connsiteY7" fmla="*/ 84983 h 1752271"/>
              <a:gd name="connsiteX8" fmla="*/ 84983 w 4755085"/>
              <a:gd name="connsiteY8" fmla="*/ 0 h 1752271"/>
            </a:gdLst>
            <a:rect l="l" t="t" r="r" b="b"/>
            <a:pathLst>
              <a:path w="4755085" h="1752271">
                <a:moveTo>
                  <a:pt x="84983" y="0"/>
                </a:moveTo>
                <a:lnTo>
                  <a:pt x="4670102" y="0"/>
                </a:lnTo>
                <a:cubicBezTo>
                  <a:pt x="4717037" y="0"/>
                  <a:pt x="4755085" y="38048"/>
                  <a:pt x="4755085" y="84983"/>
                </a:cubicBezTo>
                <a:lnTo>
                  <a:pt x="4755085" y="1667288"/>
                </a:lnTo>
                <a:cubicBezTo>
                  <a:pt x="4755085" y="1714223"/>
                  <a:pt x="4717037" y="1752271"/>
                  <a:pt x="4670102" y="1752271"/>
                </a:cubicBezTo>
                <a:lnTo>
                  <a:pt x="84983" y="1752271"/>
                </a:lnTo>
                <a:cubicBezTo>
                  <a:pt x="38048" y="1752271"/>
                  <a:pt x="0" y="1714223"/>
                  <a:pt x="0" y="1667288"/>
                </a:cubicBezTo>
                <a:lnTo>
                  <a:pt x="0" y="84983"/>
                </a:lnTo>
                <a:cubicBezTo>
                  <a:pt x="0" y="38048"/>
                  <a:pt x="38048" y="0"/>
                  <a:pt x="84983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139700" blurRad="152400" dir="5400000" sx="97000" sy="97000" kx="0" ky="0" algn="t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09619" y="2396592"/>
            <a:ext cx="2015256" cy="63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核心主题：绩效管理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6587257" y="1805661"/>
            <a:ext cx="494435" cy="4944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587256" y="1805662"/>
            <a:ext cx="494435" cy="494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00225" y="3091065"/>
            <a:ext cx="2413763" cy="76498"/>
          </a:xfrm>
          <a:custGeom>
            <a:avLst/>
            <a:gdLst>
              <a:gd name="connsiteX0" fmla="*/ 0 w 3200630"/>
              <a:gd name="connsiteY0" fmla="*/ 0 h 101436"/>
              <a:gd name="connsiteX1" fmla="*/ 3200630 w 3200630"/>
              <a:gd name="connsiteY1" fmla="*/ 0 h 101436"/>
              <a:gd name="connsiteX2" fmla="*/ 3200630 w 3200630"/>
              <a:gd name="connsiteY2" fmla="*/ 16454 h 101436"/>
              <a:gd name="connsiteX3" fmla="*/ 3115648 w 3200630"/>
              <a:gd name="connsiteY3" fmla="*/ 101436 h 101436"/>
              <a:gd name="connsiteX4" fmla="*/ 84983 w 3200630"/>
              <a:gd name="connsiteY4" fmla="*/ 101436 h 101436"/>
              <a:gd name="connsiteX5" fmla="*/ 0 w 3200630"/>
              <a:gd name="connsiteY5" fmla="*/ 16454 h 101436"/>
            </a:gdLst>
            <a:rect l="l" t="t" r="r" b="b"/>
            <a:pathLst>
              <a:path w="3200630" h="101436">
                <a:moveTo>
                  <a:pt x="0" y="0"/>
                </a:moveTo>
                <a:lnTo>
                  <a:pt x="3200630" y="0"/>
                </a:lnTo>
                <a:lnTo>
                  <a:pt x="3200630" y="16454"/>
                </a:lnTo>
                <a:cubicBezTo>
                  <a:pt x="3200630" y="63388"/>
                  <a:pt x="3162582" y="101436"/>
                  <a:pt x="3115648" y="101436"/>
                </a:cubicBezTo>
                <a:lnTo>
                  <a:pt x="84983" y="101436"/>
                </a:lnTo>
                <a:cubicBezTo>
                  <a:pt x="38049" y="101436"/>
                  <a:pt x="0" y="63388"/>
                  <a:pt x="0" y="1645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6328078" y="4318934"/>
            <a:ext cx="2385909" cy="1036627"/>
          </a:xfrm>
          <a:custGeom>
            <a:avLst/>
            <a:gdLst>
              <a:gd name="connsiteX0" fmla="*/ 84983 w 4755085"/>
              <a:gd name="connsiteY0" fmla="*/ 0 h 1752271"/>
              <a:gd name="connsiteX1" fmla="*/ 4670102 w 4755085"/>
              <a:gd name="connsiteY1" fmla="*/ 0 h 1752271"/>
              <a:gd name="connsiteX2" fmla="*/ 4755085 w 4755085"/>
              <a:gd name="connsiteY2" fmla="*/ 84983 h 1752271"/>
              <a:gd name="connsiteX3" fmla="*/ 4755085 w 4755085"/>
              <a:gd name="connsiteY3" fmla="*/ 1667288 h 1752271"/>
              <a:gd name="connsiteX4" fmla="*/ 4670102 w 4755085"/>
              <a:gd name="connsiteY4" fmla="*/ 1752271 h 1752271"/>
              <a:gd name="connsiteX5" fmla="*/ 84983 w 4755085"/>
              <a:gd name="connsiteY5" fmla="*/ 1752271 h 1752271"/>
              <a:gd name="connsiteX6" fmla="*/ 0 w 4755085"/>
              <a:gd name="connsiteY6" fmla="*/ 1667288 h 1752271"/>
              <a:gd name="connsiteX7" fmla="*/ 0 w 4755085"/>
              <a:gd name="connsiteY7" fmla="*/ 84983 h 1752271"/>
              <a:gd name="connsiteX8" fmla="*/ 84983 w 4755085"/>
              <a:gd name="connsiteY8" fmla="*/ 0 h 1752271"/>
            </a:gdLst>
            <a:rect l="l" t="t" r="r" b="b"/>
            <a:pathLst>
              <a:path w="4755085" h="1752271">
                <a:moveTo>
                  <a:pt x="84983" y="0"/>
                </a:moveTo>
                <a:lnTo>
                  <a:pt x="4670102" y="0"/>
                </a:lnTo>
                <a:cubicBezTo>
                  <a:pt x="4717037" y="0"/>
                  <a:pt x="4755085" y="38048"/>
                  <a:pt x="4755085" y="84983"/>
                </a:cubicBezTo>
                <a:lnTo>
                  <a:pt x="4755085" y="1667288"/>
                </a:lnTo>
                <a:cubicBezTo>
                  <a:pt x="4755085" y="1714223"/>
                  <a:pt x="4717037" y="1752271"/>
                  <a:pt x="4670102" y="1752271"/>
                </a:cubicBezTo>
                <a:lnTo>
                  <a:pt x="84983" y="1752271"/>
                </a:lnTo>
                <a:cubicBezTo>
                  <a:pt x="38048" y="1752271"/>
                  <a:pt x="0" y="1714223"/>
                  <a:pt x="0" y="1667288"/>
                </a:cubicBezTo>
                <a:lnTo>
                  <a:pt x="0" y="84983"/>
                </a:lnTo>
                <a:cubicBezTo>
                  <a:pt x="0" y="38048"/>
                  <a:pt x="38048" y="0"/>
                  <a:pt x="84983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139700" blurRad="152400" dir="5400000" sx="97000" sy="97000" kx="0" ky="0" algn="t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509619" y="4660742"/>
            <a:ext cx="2015256" cy="63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核心主题：员工关系与文化建设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1" flipV="0">
            <a:off x="6587257" y="4069810"/>
            <a:ext cx="494435" cy="4944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587256" y="4069811"/>
            <a:ext cx="494435" cy="494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05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300225" y="5346141"/>
            <a:ext cx="2413763" cy="76498"/>
          </a:xfrm>
          <a:custGeom>
            <a:avLst/>
            <a:gdLst>
              <a:gd name="connsiteX0" fmla="*/ 0 w 3200630"/>
              <a:gd name="connsiteY0" fmla="*/ 0 h 101436"/>
              <a:gd name="connsiteX1" fmla="*/ 3200630 w 3200630"/>
              <a:gd name="connsiteY1" fmla="*/ 0 h 101436"/>
              <a:gd name="connsiteX2" fmla="*/ 3200630 w 3200630"/>
              <a:gd name="connsiteY2" fmla="*/ 16454 h 101436"/>
              <a:gd name="connsiteX3" fmla="*/ 3115648 w 3200630"/>
              <a:gd name="connsiteY3" fmla="*/ 101436 h 101436"/>
              <a:gd name="connsiteX4" fmla="*/ 84983 w 3200630"/>
              <a:gd name="connsiteY4" fmla="*/ 101436 h 101436"/>
              <a:gd name="connsiteX5" fmla="*/ 0 w 3200630"/>
              <a:gd name="connsiteY5" fmla="*/ 16454 h 101436"/>
            </a:gdLst>
            <a:rect l="l" t="t" r="r" b="b"/>
            <a:pathLst>
              <a:path w="3200630" h="101436">
                <a:moveTo>
                  <a:pt x="0" y="0"/>
                </a:moveTo>
                <a:lnTo>
                  <a:pt x="3200630" y="0"/>
                </a:lnTo>
                <a:lnTo>
                  <a:pt x="3200630" y="16454"/>
                </a:lnTo>
                <a:cubicBezTo>
                  <a:pt x="3200630" y="63388"/>
                  <a:pt x="3162582" y="101436"/>
                  <a:pt x="3115648" y="101436"/>
                </a:cubicBezTo>
                <a:lnTo>
                  <a:pt x="84983" y="101436"/>
                </a:lnTo>
                <a:cubicBezTo>
                  <a:pt x="38049" y="101436"/>
                  <a:pt x="0" y="63388"/>
                  <a:pt x="0" y="1645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164365" y="2054785"/>
            <a:ext cx="2385909" cy="1036627"/>
          </a:xfrm>
          <a:custGeom>
            <a:avLst/>
            <a:gdLst>
              <a:gd name="connsiteX0" fmla="*/ 84983 w 4755085"/>
              <a:gd name="connsiteY0" fmla="*/ 0 h 1752271"/>
              <a:gd name="connsiteX1" fmla="*/ 4670102 w 4755085"/>
              <a:gd name="connsiteY1" fmla="*/ 0 h 1752271"/>
              <a:gd name="connsiteX2" fmla="*/ 4755085 w 4755085"/>
              <a:gd name="connsiteY2" fmla="*/ 84983 h 1752271"/>
              <a:gd name="connsiteX3" fmla="*/ 4755085 w 4755085"/>
              <a:gd name="connsiteY3" fmla="*/ 1667288 h 1752271"/>
              <a:gd name="connsiteX4" fmla="*/ 4670102 w 4755085"/>
              <a:gd name="connsiteY4" fmla="*/ 1752271 h 1752271"/>
              <a:gd name="connsiteX5" fmla="*/ 84983 w 4755085"/>
              <a:gd name="connsiteY5" fmla="*/ 1752271 h 1752271"/>
              <a:gd name="connsiteX6" fmla="*/ 0 w 4755085"/>
              <a:gd name="connsiteY6" fmla="*/ 1667288 h 1752271"/>
              <a:gd name="connsiteX7" fmla="*/ 0 w 4755085"/>
              <a:gd name="connsiteY7" fmla="*/ 84983 h 1752271"/>
              <a:gd name="connsiteX8" fmla="*/ 84983 w 4755085"/>
              <a:gd name="connsiteY8" fmla="*/ 0 h 1752271"/>
            </a:gdLst>
            <a:rect l="l" t="t" r="r" b="b"/>
            <a:pathLst>
              <a:path w="4755085" h="1752271">
                <a:moveTo>
                  <a:pt x="84983" y="0"/>
                </a:moveTo>
                <a:lnTo>
                  <a:pt x="4670102" y="0"/>
                </a:lnTo>
                <a:cubicBezTo>
                  <a:pt x="4717037" y="0"/>
                  <a:pt x="4755085" y="38048"/>
                  <a:pt x="4755085" y="84983"/>
                </a:cubicBezTo>
                <a:lnTo>
                  <a:pt x="4755085" y="1667288"/>
                </a:lnTo>
                <a:cubicBezTo>
                  <a:pt x="4755085" y="1714223"/>
                  <a:pt x="4717037" y="1752271"/>
                  <a:pt x="4670102" y="1752271"/>
                </a:cubicBezTo>
                <a:lnTo>
                  <a:pt x="84983" y="1752271"/>
                </a:lnTo>
                <a:cubicBezTo>
                  <a:pt x="38048" y="1752271"/>
                  <a:pt x="0" y="1714223"/>
                  <a:pt x="0" y="1667288"/>
                </a:cubicBezTo>
                <a:lnTo>
                  <a:pt x="0" y="84983"/>
                </a:lnTo>
                <a:cubicBezTo>
                  <a:pt x="0" y="38048"/>
                  <a:pt x="38048" y="0"/>
                  <a:pt x="84983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dist="139700" blurRad="152400" dir="5400000" sx="97000" sy="97000" kx="0" ky="0" algn="t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9345905" y="2396592"/>
            <a:ext cx="2015256" cy="63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核心主题：培训与发展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1" flipV="0">
            <a:off x="9423543" y="1805661"/>
            <a:ext cx="494435" cy="4944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/>
              </a:gs>
            </a:gsLst>
            <a:lin ang="3240000" scaled="0"/>
          </a:gradFill>
          <a:ln w="9525" cap="flat">
            <a:noFill/>
            <a:miter/>
          </a:ln>
          <a:effectLst>
            <a:outerShdw dist="190500" blurRad="254000" dir="2700000" sx="103000" sy="103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9423542" y="1805662"/>
            <a:ext cx="494435" cy="494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03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9136511" y="3091065"/>
            <a:ext cx="2413763" cy="76498"/>
          </a:xfrm>
          <a:custGeom>
            <a:avLst/>
            <a:gdLst>
              <a:gd name="connsiteX0" fmla="*/ 0 w 3200630"/>
              <a:gd name="connsiteY0" fmla="*/ 0 h 101436"/>
              <a:gd name="connsiteX1" fmla="*/ 3200630 w 3200630"/>
              <a:gd name="connsiteY1" fmla="*/ 0 h 101436"/>
              <a:gd name="connsiteX2" fmla="*/ 3200630 w 3200630"/>
              <a:gd name="connsiteY2" fmla="*/ 16454 h 101436"/>
              <a:gd name="connsiteX3" fmla="*/ 3115648 w 3200630"/>
              <a:gd name="connsiteY3" fmla="*/ 101436 h 101436"/>
              <a:gd name="connsiteX4" fmla="*/ 84983 w 3200630"/>
              <a:gd name="connsiteY4" fmla="*/ 101436 h 101436"/>
              <a:gd name="connsiteX5" fmla="*/ 0 w 3200630"/>
              <a:gd name="connsiteY5" fmla="*/ 16454 h 101436"/>
            </a:gdLst>
            <a:rect l="l" t="t" r="r" b="b"/>
            <a:pathLst>
              <a:path w="3200630" h="101436">
                <a:moveTo>
                  <a:pt x="0" y="0"/>
                </a:moveTo>
                <a:lnTo>
                  <a:pt x="3200630" y="0"/>
                </a:lnTo>
                <a:lnTo>
                  <a:pt x="3200630" y="16454"/>
                </a:lnTo>
                <a:cubicBezTo>
                  <a:pt x="3200630" y="63388"/>
                  <a:pt x="3162582" y="101436"/>
                  <a:pt x="3115648" y="101436"/>
                </a:cubicBezTo>
                <a:lnTo>
                  <a:pt x="84983" y="101436"/>
                </a:lnTo>
                <a:cubicBezTo>
                  <a:pt x="38049" y="101436"/>
                  <a:pt x="0" y="63388"/>
                  <a:pt x="0" y="1645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  <a:effectLst>
            <a:outerShdw dist="190500" blurRad="254000" dir="2700000" sx="105000" sy="105000" kx="0" ky="0" algn="t" rotWithShape="0">
              <a:schemeClr val="tx1">
                <a:alpha val="1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pic>
        <p:nvPicPr>
          <p:cNvPr id="29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5189" t="0" r="35189" b="0"/>
          <a:stretch>
            <a:fillRect/>
          </a:stretch>
        </p:blipFill>
        <p:spPr>
          <a:xfrm rot="0" flipH="0" flipV="0">
            <a:off x="586249" y="1662610"/>
            <a:ext cx="2180857" cy="4081141"/>
          </a:xfrm>
          <a:custGeom>
            <a:avLst/>
            <a:gdLst/>
            <a:rect l="l" t="t" r="r" b="b"/>
            <a:pathLst>
              <a:path w="2184400" h="4076700">
                <a:moveTo>
                  <a:pt x="0" y="0"/>
                </a:moveTo>
                <a:lnTo>
                  <a:pt x="2180857" y="0"/>
                </a:lnTo>
                <a:lnTo>
                  <a:pt x="2180857" y="4081141"/>
                </a:lnTo>
                <a:lnTo>
                  <a:pt x="0" y="408114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" name="标题 1"/>
          <p:cNvSpPr txBox="1"/>
          <p:nvPr/>
        </p:nvSpPr>
        <p:spPr>
          <a:xfrm rot="0" flipH="0" flipV="0">
            <a:off x="0" y="0"/>
            <a:ext cx="2465614" cy="41148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589196" y="1652060"/>
            <a:ext cx="2180857" cy="4081141"/>
          </a:xfrm>
          <a:prstGeom prst="rect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360833" y="1474249"/>
            <a:ext cx="2215112" cy="4064844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0" flipH="0" flipV="0">
            <a:off x="2439046" y="5388869"/>
            <a:ext cx="602056" cy="602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0" flipH="0" flipV="0">
            <a:off x="2560354" y="5520506"/>
            <a:ext cx="359441" cy="338781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 rot="0" flipH="0" flipV="0">
            <a:off x="661597" y="1999323"/>
            <a:ext cx="1981200" cy="853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720318" y="2824962"/>
            <a:ext cx="1549400" cy="345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65000"/>
                  </a:srgbClr>
                </a:solidFill>
                <a:latin typeface="OPPOSans R"/>
                <a:ea typeface="OPPOSans R"/>
                <a:cs typeface="OPPOSans R"/>
              </a:rPr>
              <a:t>CONTENTS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20000"/>
          </a:blip>
          <a:srcRect l="0" t="7812" r="0" b="7812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1999"/>
              <a:gd name="connsiteY0" fmla="*/ 0 h 6832879"/>
              <a:gd name="connsiteX1" fmla="*/ 12191999 w 12191999"/>
              <a:gd name="connsiteY1" fmla="*/ 0 h 6832879"/>
              <a:gd name="connsiteX2" fmla="*/ 12191999 w 12191999"/>
              <a:gd name="connsiteY2" fmla="*/ 6832879 h 6832879"/>
              <a:gd name="connsiteX3" fmla="*/ 0 w 12191999"/>
              <a:gd name="connsiteY3" fmla="*/ 6832879 h 6832879"/>
            </a:gdLst>
            <a:rect l="l" t="t" r="r" b="b"/>
            <a:pathLst>
              <a:path w="12191999" h="6832879">
                <a:moveTo>
                  <a:pt x="0" y="0"/>
                </a:moveTo>
                <a:lnTo>
                  <a:pt x="12191999" y="0"/>
                </a:lnTo>
                <a:lnTo>
                  <a:pt x="12191999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1" flipV="0">
            <a:off x="418153" y="844107"/>
            <a:ext cx="11350172" cy="5552742"/>
          </a:xfrm>
          <a:prstGeom prst="roundRect">
            <a:avLst>
              <a:gd name="adj" fmla="val 0"/>
            </a:avLst>
          </a:prstGeom>
          <a:solidFill>
            <a:schemeClr val="bg1">
              <a:alpha val="99000"/>
            </a:schemeClr>
          </a:solidFill>
          <a:ln w="6350" cap="sq">
            <a:noFill/>
            <a:miter/>
          </a:ln>
          <a:effectLst>
            <a:outerShdw dist="0" blurRad="63500" dir="0" sx="102000" sy="102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9468681" y="2329798"/>
            <a:ext cx="4599292" cy="4599292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2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988637" y="-1"/>
            <a:ext cx="8200606" cy="83987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680286" y="1228725"/>
            <a:ext cx="2492449" cy="538033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30964" y="162121"/>
            <a:ext cx="2521830" cy="406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792083" y="270067"/>
            <a:ext cx="190276" cy="19030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00967" y="221574"/>
            <a:ext cx="1845674" cy="28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-790160" y="4954814"/>
            <a:ext cx="12350593" cy="1023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-2760" y="844107"/>
            <a:ext cx="4736539" cy="485097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73437" t="26150" r="19087" b="59499"/>
          <a:stretch>
            <a:fillRect/>
          </a:stretch>
        </p:blipFill>
        <p:spPr>
          <a:xfrm rot="0" flipH="1" flipV="0">
            <a:off x="10071541" y="124898"/>
            <a:ext cx="1956278" cy="1640867"/>
          </a:xfrm>
          <a:custGeom>
            <a:avLst/>
            <a:gdLst>
              <a:gd name="connsiteX0" fmla="*/ 0 w 1674019"/>
              <a:gd name="connsiteY0" fmla="*/ 0 h 1404116"/>
              <a:gd name="connsiteX1" fmla="*/ 1674019 w 1674019"/>
              <a:gd name="connsiteY1" fmla="*/ 0 h 1404116"/>
              <a:gd name="connsiteX2" fmla="*/ 1674019 w 1674019"/>
              <a:gd name="connsiteY2" fmla="*/ 1294093 h 1404116"/>
              <a:gd name="connsiteX3" fmla="*/ 1587221 w 1674019"/>
              <a:gd name="connsiteY3" fmla="*/ 1294093 h 1404116"/>
              <a:gd name="connsiteX4" fmla="*/ 1587221 w 1674019"/>
              <a:gd name="connsiteY4" fmla="*/ 1404116 h 1404116"/>
              <a:gd name="connsiteX5" fmla="*/ 0 w 1674019"/>
              <a:gd name="connsiteY5" fmla="*/ 1404116 h 1404116"/>
            </a:gdLst>
            <a:rect l="l" t="t" r="r" b="b"/>
            <a:pathLst>
              <a:path w="1674019" h="1404116">
                <a:moveTo>
                  <a:pt x="0" y="0"/>
                </a:moveTo>
                <a:lnTo>
                  <a:pt x="1674019" y="0"/>
                </a:lnTo>
                <a:lnTo>
                  <a:pt x="1674019" y="1294093"/>
                </a:lnTo>
                <a:lnTo>
                  <a:pt x="1587221" y="1294093"/>
                </a:lnTo>
                <a:lnTo>
                  <a:pt x="1587221" y="1404116"/>
                </a:lnTo>
                <a:lnTo>
                  <a:pt x="0" y="14041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9089501" y="1393803"/>
            <a:ext cx="1674019" cy="20787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628448" y="6391468"/>
            <a:ext cx="4618342" cy="47299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11465340" y="6134100"/>
            <a:ext cx="7239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574640" y="2138413"/>
            <a:ext cx="2590554" cy="896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PART.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910120" y="955687"/>
            <a:ext cx="1262253" cy="2079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01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725342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829643" y="5369083"/>
            <a:ext cx="195011" cy="195039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093337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191676" y="5369083"/>
            <a:ext cx="206933" cy="19503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461333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562368" y="5369083"/>
            <a:ext cx="201541" cy="195039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8829328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8941107" y="5369083"/>
            <a:ext cx="180052" cy="19503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7" name="标题 1"/>
          <p:cNvCxnSpPr/>
          <p:nvPr/>
        </p:nvCxnSpPr>
        <p:spPr>
          <a:xfrm rot="0" flipH="0" flipV="0">
            <a:off x="5385136" y="5466602"/>
            <a:ext cx="3295150" cy="0"/>
          </a:xfrm>
          <a:prstGeom prst="straightConnector1">
            <a:avLst/>
          </a:prstGeom>
          <a:noFill/>
          <a:ln w="12700" cap="sq">
            <a:solidFill>
              <a:schemeClr val="bg1"/>
            </a:solidFill>
            <a:miter/>
            <a:tailEnd type="triangle"/>
          </a:ln>
        </p:spPr>
      </p:cxnSp>
      <p:pic>
        <p:nvPicPr>
          <p:cNvPr id="28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2185" t="1829" r="1449" b="0"/>
          <a:stretch>
            <a:fillRect/>
          </a:stretch>
        </p:blipFill>
        <p:spPr>
          <a:xfrm rot="0" flipH="0" flipV="0">
            <a:off x="796743" y="1028700"/>
            <a:ext cx="4400354" cy="5452337"/>
          </a:xfrm>
          <a:custGeom>
            <a:avLst/>
            <a:gdLst>
              <a:gd name="connsiteX0" fmla="*/ 0 w 4400354"/>
              <a:gd name="connsiteY0" fmla="*/ 0 h 5452337"/>
              <a:gd name="connsiteX1" fmla="*/ 4400354 w 4400354"/>
              <a:gd name="connsiteY1" fmla="*/ 0 h 5452337"/>
              <a:gd name="connsiteX2" fmla="*/ 4400354 w 4400354"/>
              <a:gd name="connsiteY2" fmla="*/ 5452337 h 5452337"/>
              <a:gd name="connsiteX3" fmla="*/ 0 w 4400354"/>
              <a:gd name="connsiteY3" fmla="*/ 5452337 h 5452337"/>
            </a:gdLst>
            <a:rect l="l" t="t" r="r" b="b"/>
            <a:pathLst>
              <a:path w="4400354" h="5452337">
                <a:moveTo>
                  <a:pt x="0" y="0"/>
                </a:moveTo>
                <a:lnTo>
                  <a:pt x="4400354" y="0"/>
                </a:lnTo>
                <a:lnTo>
                  <a:pt x="4400354" y="5452337"/>
                </a:lnTo>
                <a:lnTo>
                  <a:pt x="0" y="54523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4275" t="6576" r="0" b="11122"/>
          <a:stretch>
            <a:fillRect/>
          </a:stretch>
        </p:blipFill>
        <p:spPr>
          <a:xfrm rot="0" flipH="0" flipV="0">
            <a:off x="1109517" y="1659074"/>
            <a:ext cx="1092286" cy="1023576"/>
          </a:xfrm>
          <a:custGeom>
            <a:avLst/>
            <a:gdLst>
              <a:gd name="connsiteX0" fmla="*/ 0 w 1092286"/>
              <a:gd name="connsiteY0" fmla="*/ 0 h 1023576"/>
              <a:gd name="connsiteX1" fmla="*/ 1092286 w 1092286"/>
              <a:gd name="connsiteY1" fmla="*/ 0 h 1023576"/>
              <a:gd name="connsiteX2" fmla="*/ 1092286 w 1092286"/>
              <a:gd name="connsiteY2" fmla="*/ 1023576 h 1023576"/>
              <a:gd name="connsiteX3" fmla="*/ 0 w 1092286"/>
              <a:gd name="connsiteY3" fmla="*/ 1023576 h 1023576"/>
            </a:gdLst>
            <a:rect l="l" t="t" r="r" b="b"/>
            <a:pathLst>
              <a:path w="1092286" h="1023576">
                <a:moveTo>
                  <a:pt x="0" y="0"/>
                </a:moveTo>
                <a:lnTo>
                  <a:pt x="1092286" y="0"/>
                </a:lnTo>
                <a:lnTo>
                  <a:pt x="1092286" y="1023576"/>
                </a:lnTo>
                <a:lnTo>
                  <a:pt x="0" y="10235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299328" y="3800140"/>
            <a:ext cx="1146147" cy="11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264825" y="1768784"/>
            <a:ext cx="1482706" cy="1119472"/>
          </a:xfrm>
          <a:custGeom>
            <a:avLst/>
            <a:gdLst>
              <a:gd name="connsiteX0" fmla="*/ 0 w 1518036"/>
              <a:gd name="connsiteY0" fmla="*/ 0 h 1146147"/>
              <a:gd name="connsiteX1" fmla="*/ 1518036 w 1518036"/>
              <a:gd name="connsiteY1" fmla="*/ 0 h 1146147"/>
              <a:gd name="connsiteX2" fmla="*/ 1518036 w 1518036"/>
              <a:gd name="connsiteY2" fmla="*/ 1146147 h 1146147"/>
              <a:gd name="connsiteX3" fmla="*/ 0 w 1518036"/>
              <a:gd name="connsiteY3" fmla="*/ 1146147 h 1146147"/>
            </a:gdLst>
            <a:rect l="l" t="t" r="r" b="b"/>
            <a:pathLst>
              <a:path w="1518036" h="1146147">
                <a:moveTo>
                  <a:pt x="0" y="0"/>
                </a:moveTo>
                <a:lnTo>
                  <a:pt x="1518036" y="0"/>
                </a:lnTo>
                <a:lnTo>
                  <a:pt x="1518036" y="1146147"/>
                </a:lnTo>
                <a:lnTo>
                  <a:pt x="0" y="114614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" name="标题 1"/>
          <p:cNvSpPr txBox="1"/>
          <p:nvPr/>
        </p:nvSpPr>
        <p:spPr>
          <a:xfrm rot="0" flipH="0" flipV="0">
            <a:off x="5213624" y="3004072"/>
            <a:ext cx="6089376" cy="17718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/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A4EE">
                        <a:alpha val="100000"/>
                      </a:srgbClr>
                    </a:gs>
                    <a:gs pos="100000">
                      <a:srgbClr val="0140B8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核心主题：人力资源概览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882031" y="1600842"/>
            <a:ext cx="5903088" cy="3993266"/>
          </a:xfrm>
          <a:custGeom>
            <a:avLst/>
            <a:gdLst>
              <a:gd name="connsiteX0" fmla="*/ 473705 w 5903088"/>
              <a:gd name="connsiteY0" fmla="*/ 0 h 3993266"/>
              <a:gd name="connsiteX1" fmla="*/ 5498831 w 5903088"/>
              <a:gd name="connsiteY1" fmla="*/ 0 h 3993266"/>
              <a:gd name="connsiteX2" fmla="*/ 5700678 w 5903088"/>
              <a:gd name="connsiteY2" fmla="*/ 133793 h 3993266"/>
              <a:gd name="connsiteX3" fmla="*/ 5711698 w 5903088"/>
              <a:gd name="connsiteY3" fmla="*/ 188378 h 3993266"/>
              <a:gd name="connsiteX4" fmla="*/ 5725057 w 5903088"/>
              <a:gd name="connsiteY4" fmla="*/ 189725 h 3993266"/>
              <a:gd name="connsiteX5" fmla="*/ 5903088 w 5903088"/>
              <a:gd name="connsiteY5" fmla="*/ 408162 h 3993266"/>
              <a:gd name="connsiteX6" fmla="*/ 5903088 w 5903088"/>
              <a:gd name="connsiteY6" fmla="*/ 3619830 h 3993266"/>
              <a:gd name="connsiteX7" fmla="*/ 5725057 w 5903088"/>
              <a:gd name="connsiteY7" fmla="*/ 3838267 h 3993266"/>
              <a:gd name="connsiteX8" fmla="*/ 5704542 w 5903088"/>
              <a:gd name="connsiteY8" fmla="*/ 3840335 h 3993266"/>
              <a:gd name="connsiteX9" fmla="*/ 5700678 w 5903088"/>
              <a:gd name="connsiteY9" fmla="*/ 3859473 h 3993266"/>
              <a:gd name="connsiteX10" fmla="*/ 5498831 w 5903088"/>
              <a:gd name="connsiteY10" fmla="*/ 3993266 h 3993266"/>
              <a:gd name="connsiteX11" fmla="*/ 473705 w 5903088"/>
              <a:gd name="connsiteY11" fmla="*/ 3993266 h 3993266"/>
              <a:gd name="connsiteX12" fmla="*/ 271858 w 5903088"/>
              <a:gd name="connsiteY12" fmla="*/ 3859473 h 3993266"/>
              <a:gd name="connsiteX13" fmla="*/ 268492 w 5903088"/>
              <a:gd name="connsiteY13" fmla="*/ 3842797 h 3993266"/>
              <a:gd name="connsiteX14" fmla="*/ 222967 w 5903088"/>
              <a:gd name="connsiteY14" fmla="*/ 3842797 h 3993266"/>
              <a:gd name="connsiteX15" fmla="*/ 0 w 5903088"/>
              <a:gd name="connsiteY15" fmla="*/ 3619830 h 3993266"/>
              <a:gd name="connsiteX16" fmla="*/ 0 w 5903088"/>
              <a:gd name="connsiteY16" fmla="*/ 408162 h 3993266"/>
              <a:gd name="connsiteX17" fmla="*/ 222967 w 5903088"/>
              <a:gd name="connsiteY17" fmla="*/ 185195 h 3993266"/>
              <a:gd name="connsiteX18" fmla="*/ 261481 w 5903088"/>
              <a:gd name="connsiteY18" fmla="*/ 185195 h 3993266"/>
              <a:gd name="connsiteX19" fmla="*/ 271858 w 5903088"/>
              <a:gd name="connsiteY19" fmla="*/ 133793 h 3993266"/>
              <a:gd name="connsiteX20" fmla="*/ 473705 w 5903088"/>
              <a:gd name="connsiteY20" fmla="*/ 0 h 3993266"/>
            </a:gdLst>
            <a:rect l="l" t="t" r="r" b="b"/>
            <a:pathLst>
              <a:path w="5903088" h="3993266">
                <a:moveTo>
                  <a:pt x="473705" y="0"/>
                </a:moveTo>
                <a:lnTo>
                  <a:pt x="5498831" y="0"/>
                </a:lnTo>
                <a:cubicBezTo>
                  <a:pt x="5589570" y="0"/>
                  <a:pt x="5667423" y="55168"/>
                  <a:pt x="5700678" y="133793"/>
                </a:cubicBezTo>
                <a:lnTo>
                  <a:pt x="5711698" y="188378"/>
                </a:lnTo>
                <a:lnTo>
                  <a:pt x="5725057" y="189725"/>
                </a:lnTo>
                <a:cubicBezTo>
                  <a:pt x="5826659" y="210516"/>
                  <a:pt x="5903088" y="300414"/>
                  <a:pt x="5903088" y="408162"/>
                </a:cubicBezTo>
                <a:lnTo>
                  <a:pt x="5903088" y="3619830"/>
                </a:lnTo>
                <a:cubicBezTo>
                  <a:pt x="5903088" y="3727579"/>
                  <a:pt x="5826659" y="3817476"/>
                  <a:pt x="5725057" y="3838267"/>
                </a:cubicBezTo>
                <a:lnTo>
                  <a:pt x="5704542" y="3840335"/>
                </a:lnTo>
                <a:lnTo>
                  <a:pt x="5700678" y="3859473"/>
                </a:lnTo>
                <a:cubicBezTo>
                  <a:pt x="5667423" y="3938098"/>
                  <a:pt x="5589570" y="3993266"/>
                  <a:pt x="5498831" y="3993266"/>
                </a:cubicBezTo>
                <a:lnTo>
                  <a:pt x="473705" y="3993266"/>
                </a:lnTo>
                <a:cubicBezTo>
                  <a:pt x="382967" y="3993266"/>
                  <a:pt x="305114" y="3938098"/>
                  <a:pt x="271858" y="3859473"/>
                </a:cubicBezTo>
                <a:lnTo>
                  <a:pt x="268492" y="3842797"/>
                </a:lnTo>
                <a:lnTo>
                  <a:pt x="222967" y="3842797"/>
                </a:lnTo>
                <a:cubicBezTo>
                  <a:pt x="99826" y="3842797"/>
                  <a:pt x="0" y="3742971"/>
                  <a:pt x="0" y="3619830"/>
                </a:cubicBezTo>
                <a:lnTo>
                  <a:pt x="0" y="408162"/>
                </a:lnTo>
                <a:cubicBezTo>
                  <a:pt x="0" y="285021"/>
                  <a:pt x="99826" y="185195"/>
                  <a:pt x="222967" y="185195"/>
                </a:cubicBezTo>
                <a:lnTo>
                  <a:pt x="261481" y="185195"/>
                </a:lnTo>
                <a:lnTo>
                  <a:pt x="271858" y="133793"/>
                </a:lnTo>
                <a:cubicBezTo>
                  <a:pt x="305114" y="55168"/>
                  <a:pt x="382967" y="0"/>
                  <a:pt x="473705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8576" t="0" r="8576" b="0"/>
          <a:stretch>
            <a:fillRect/>
          </a:stretch>
        </p:blipFill>
        <p:spPr>
          <a:xfrm rot="0" flipH="1" flipV="0">
            <a:off x="5615812" y="1751314"/>
            <a:ext cx="5903088" cy="3993266"/>
          </a:xfrm>
          <a:custGeom>
            <a:avLst/>
            <a:gdLst/>
            <a:rect l="l" t="t" r="r" b="b"/>
            <a:pathLst>
              <a:path w="5903088" h="3993266">
                <a:moveTo>
                  <a:pt x="5429383" y="0"/>
                </a:moveTo>
                <a:lnTo>
                  <a:pt x="404257" y="0"/>
                </a:lnTo>
                <a:cubicBezTo>
                  <a:pt x="313518" y="0"/>
                  <a:pt x="235665" y="55168"/>
                  <a:pt x="202410" y="133793"/>
                </a:cubicBezTo>
                <a:lnTo>
                  <a:pt x="191390" y="188378"/>
                </a:lnTo>
                <a:lnTo>
                  <a:pt x="178031" y="189725"/>
                </a:lnTo>
                <a:cubicBezTo>
                  <a:pt x="76429" y="210516"/>
                  <a:pt x="0" y="300414"/>
                  <a:pt x="0" y="408162"/>
                </a:cubicBezTo>
                <a:lnTo>
                  <a:pt x="0" y="3619830"/>
                </a:lnTo>
                <a:cubicBezTo>
                  <a:pt x="0" y="3727579"/>
                  <a:pt x="76429" y="3817476"/>
                  <a:pt x="178031" y="3838267"/>
                </a:cubicBezTo>
                <a:lnTo>
                  <a:pt x="198546" y="3840335"/>
                </a:lnTo>
                <a:lnTo>
                  <a:pt x="202410" y="3859473"/>
                </a:lnTo>
                <a:cubicBezTo>
                  <a:pt x="235665" y="3938098"/>
                  <a:pt x="313518" y="3993266"/>
                  <a:pt x="404257" y="3993266"/>
                </a:cubicBezTo>
                <a:lnTo>
                  <a:pt x="5429383" y="3993266"/>
                </a:lnTo>
                <a:cubicBezTo>
                  <a:pt x="5520121" y="3993266"/>
                  <a:pt x="5597974" y="3938098"/>
                  <a:pt x="5631230" y="3859473"/>
                </a:cubicBezTo>
                <a:lnTo>
                  <a:pt x="5634596" y="3842797"/>
                </a:lnTo>
                <a:lnTo>
                  <a:pt x="5680121" y="3842797"/>
                </a:lnTo>
                <a:cubicBezTo>
                  <a:pt x="5803262" y="3842797"/>
                  <a:pt x="5903088" y="3742971"/>
                  <a:pt x="5903088" y="3619830"/>
                </a:cubicBezTo>
                <a:lnTo>
                  <a:pt x="5903088" y="408162"/>
                </a:lnTo>
                <a:cubicBezTo>
                  <a:pt x="5903088" y="285021"/>
                  <a:pt x="5803262" y="185195"/>
                  <a:pt x="5680121" y="185195"/>
                </a:cubicBezTo>
                <a:lnTo>
                  <a:pt x="5641607" y="185195"/>
                </a:lnTo>
                <a:lnTo>
                  <a:pt x="5631230" y="133793"/>
                </a:lnTo>
                <a:cubicBezTo>
                  <a:pt x="5597974" y="55168"/>
                  <a:pt x="5520121" y="0"/>
                  <a:pt x="542938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5371619" y="1924934"/>
            <a:ext cx="5945038" cy="3964832"/>
          </a:xfrm>
          <a:custGeom>
            <a:avLst/>
            <a:gdLst>
              <a:gd name="connsiteX0" fmla="*/ 473705 w 5903088"/>
              <a:gd name="connsiteY0" fmla="*/ 0 h 3993266"/>
              <a:gd name="connsiteX1" fmla="*/ 5498831 w 5903088"/>
              <a:gd name="connsiteY1" fmla="*/ 0 h 3993266"/>
              <a:gd name="connsiteX2" fmla="*/ 5700678 w 5903088"/>
              <a:gd name="connsiteY2" fmla="*/ 133793 h 3993266"/>
              <a:gd name="connsiteX3" fmla="*/ 5711698 w 5903088"/>
              <a:gd name="connsiteY3" fmla="*/ 188378 h 3993266"/>
              <a:gd name="connsiteX4" fmla="*/ 5725057 w 5903088"/>
              <a:gd name="connsiteY4" fmla="*/ 189725 h 3993266"/>
              <a:gd name="connsiteX5" fmla="*/ 5903088 w 5903088"/>
              <a:gd name="connsiteY5" fmla="*/ 408162 h 3993266"/>
              <a:gd name="connsiteX6" fmla="*/ 5903088 w 5903088"/>
              <a:gd name="connsiteY6" fmla="*/ 3619830 h 3993266"/>
              <a:gd name="connsiteX7" fmla="*/ 5725057 w 5903088"/>
              <a:gd name="connsiteY7" fmla="*/ 3838267 h 3993266"/>
              <a:gd name="connsiteX8" fmla="*/ 5704542 w 5903088"/>
              <a:gd name="connsiteY8" fmla="*/ 3840335 h 3993266"/>
              <a:gd name="connsiteX9" fmla="*/ 5700678 w 5903088"/>
              <a:gd name="connsiteY9" fmla="*/ 3859473 h 3993266"/>
              <a:gd name="connsiteX10" fmla="*/ 5498831 w 5903088"/>
              <a:gd name="connsiteY10" fmla="*/ 3993266 h 3993266"/>
              <a:gd name="connsiteX11" fmla="*/ 473705 w 5903088"/>
              <a:gd name="connsiteY11" fmla="*/ 3993266 h 3993266"/>
              <a:gd name="connsiteX12" fmla="*/ 271858 w 5903088"/>
              <a:gd name="connsiteY12" fmla="*/ 3859473 h 3993266"/>
              <a:gd name="connsiteX13" fmla="*/ 268492 w 5903088"/>
              <a:gd name="connsiteY13" fmla="*/ 3842797 h 3993266"/>
              <a:gd name="connsiteX14" fmla="*/ 222967 w 5903088"/>
              <a:gd name="connsiteY14" fmla="*/ 3842797 h 3993266"/>
              <a:gd name="connsiteX15" fmla="*/ 0 w 5903088"/>
              <a:gd name="connsiteY15" fmla="*/ 3619830 h 3993266"/>
              <a:gd name="connsiteX16" fmla="*/ 0 w 5903088"/>
              <a:gd name="connsiteY16" fmla="*/ 408162 h 3993266"/>
              <a:gd name="connsiteX17" fmla="*/ 222967 w 5903088"/>
              <a:gd name="connsiteY17" fmla="*/ 185195 h 3993266"/>
              <a:gd name="connsiteX18" fmla="*/ 261481 w 5903088"/>
              <a:gd name="connsiteY18" fmla="*/ 185195 h 3993266"/>
              <a:gd name="connsiteX19" fmla="*/ 271858 w 5903088"/>
              <a:gd name="connsiteY19" fmla="*/ 133793 h 3993266"/>
              <a:gd name="connsiteX20" fmla="*/ 473705 w 5903088"/>
              <a:gd name="connsiteY20" fmla="*/ 0 h 3993266"/>
            </a:gdLst>
            <a:rect l="l" t="t" r="r" b="b"/>
            <a:pathLst>
              <a:path w="5903088" h="3993266">
                <a:moveTo>
                  <a:pt x="473705" y="0"/>
                </a:moveTo>
                <a:lnTo>
                  <a:pt x="5498831" y="0"/>
                </a:lnTo>
                <a:cubicBezTo>
                  <a:pt x="5589570" y="0"/>
                  <a:pt x="5667423" y="55168"/>
                  <a:pt x="5700678" y="133793"/>
                </a:cubicBezTo>
                <a:lnTo>
                  <a:pt x="5711698" y="188378"/>
                </a:lnTo>
                <a:lnTo>
                  <a:pt x="5725057" y="189725"/>
                </a:lnTo>
                <a:cubicBezTo>
                  <a:pt x="5826659" y="210516"/>
                  <a:pt x="5903088" y="300414"/>
                  <a:pt x="5903088" y="408162"/>
                </a:cubicBezTo>
                <a:lnTo>
                  <a:pt x="5903088" y="3619830"/>
                </a:lnTo>
                <a:cubicBezTo>
                  <a:pt x="5903088" y="3727579"/>
                  <a:pt x="5826659" y="3817476"/>
                  <a:pt x="5725057" y="3838267"/>
                </a:cubicBezTo>
                <a:lnTo>
                  <a:pt x="5704542" y="3840335"/>
                </a:lnTo>
                <a:lnTo>
                  <a:pt x="5700678" y="3859473"/>
                </a:lnTo>
                <a:cubicBezTo>
                  <a:pt x="5667423" y="3938098"/>
                  <a:pt x="5589570" y="3993266"/>
                  <a:pt x="5498831" y="3993266"/>
                </a:cubicBezTo>
                <a:lnTo>
                  <a:pt x="473705" y="3993266"/>
                </a:lnTo>
                <a:cubicBezTo>
                  <a:pt x="382967" y="3993266"/>
                  <a:pt x="305114" y="3938098"/>
                  <a:pt x="271858" y="3859473"/>
                </a:cubicBezTo>
                <a:lnTo>
                  <a:pt x="268492" y="3842797"/>
                </a:lnTo>
                <a:lnTo>
                  <a:pt x="222967" y="3842797"/>
                </a:lnTo>
                <a:cubicBezTo>
                  <a:pt x="99826" y="3842797"/>
                  <a:pt x="0" y="3742971"/>
                  <a:pt x="0" y="3619830"/>
                </a:cubicBezTo>
                <a:lnTo>
                  <a:pt x="0" y="408162"/>
                </a:lnTo>
                <a:cubicBezTo>
                  <a:pt x="0" y="285021"/>
                  <a:pt x="99826" y="185195"/>
                  <a:pt x="222967" y="185195"/>
                </a:cubicBezTo>
                <a:lnTo>
                  <a:pt x="261481" y="185195"/>
                </a:lnTo>
                <a:lnTo>
                  <a:pt x="271858" y="133793"/>
                </a:lnTo>
                <a:cubicBezTo>
                  <a:pt x="305114" y="55168"/>
                  <a:pt x="382967" y="0"/>
                  <a:pt x="473705" y="0"/>
                </a:cubicBezTo>
                <a:close/>
              </a:path>
            </a:pathLst>
          </a:custGeom>
          <a:noFill/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1" y="1594779"/>
            <a:ext cx="4160877" cy="38857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员工结构分析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1" y="2052070"/>
            <a:ext cx="4163224" cy="92567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8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本季度员工结构变化，包括不同部门、职能和级别的员工分布情况，以及与上一季度的对比分析。
分析员工年龄、性别、教育背景等多元化指标，评估公司在人力资源多样性方面的表现。
根据员工结构变化，提出优化建议，如招聘策略调整或培训需求分析。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0401" y="3048160"/>
            <a:ext cx="4160877" cy="44644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140B8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员工流动率分析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3560800"/>
            <a:ext cx="4168617" cy="92567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8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统计本季度员工入职、离职、晋升和调动的数据，计算员工流动率，并与行业标准进行比较。
分析员工流动的原因，如职业发展、薪酬福利、工作环境等，以及这些因素对公司运营的影响。
提出降低员工流失率的策略，如改进员工关怀计划、优化薪酬结构等。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60401" y="4556890"/>
            <a:ext cx="4160877" cy="44644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招聘与配置效率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0400" y="5069530"/>
            <a:ext cx="4168617" cy="92567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8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评估本季度招聘活动的效率，包括招聘周期、成本和质量，以及与招聘计划的匹配度。
分析新员工的适应情况和绩效表现，以及对团队和组织的影响。
提出改进招聘流程和提高招聘质量的建议，如使用新的招聘工具或技术。</a:t>
            </a: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271590" y="372584"/>
            <a:ext cx="40337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  <p:sp>
        <p:nvSpPr>
          <p:cNvPr id="13" name="标题 1"/>
          <p:cNvSpPr txBox="1"/>
          <p:nvPr/>
        </p:nvSpPr>
        <p:spPr>
          <a:xfrm rot="0" flipH="0" flipV="0">
            <a:off x="561150" y="461384"/>
            <a:ext cx="1100600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主题一：员工结构与流动分析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84100" y="225074"/>
            <a:ext cx="66420" cy="66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16200000" flipH="0" flipV="0">
            <a:off x="138240" y="480534"/>
            <a:ext cx="5666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20000"/>
          </a:blip>
          <a:srcRect l="0" t="7812" r="0" b="7812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1999"/>
              <a:gd name="connsiteY0" fmla="*/ 0 h 6832879"/>
              <a:gd name="connsiteX1" fmla="*/ 12191999 w 12191999"/>
              <a:gd name="connsiteY1" fmla="*/ 0 h 6832879"/>
              <a:gd name="connsiteX2" fmla="*/ 12191999 w 12191999"/>
              <a:gd name="connsiteY2" fmla="*/ 6832879 h 6832879"/>
              <a:gd name="connsiteX3" fmla="*/ 0 w 12191999"/>
              <a:gd name="connsiteY3" fmla="*/ 6832879 h 6832879"/>
            </a:gdLst>
            <a:rect l="l" t="t" r="r" b="b"/>
            <a:pathLst>
              <a:path w="12191999" h="6832879">
                <a:moveTo>
                  <a:pt x="0" y="0"/>
                </a:moveTo>
                <a:lnTo>
                  <a:pt x="12191999" y="0"/>
                </a:lnTo>
                <a:lnTo>
                  <a:pt x="12191999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1" flipV="0">
            <a:off x="418153" y="844107"/>
            <a:ext cx="11350172" cy="5552742"/>
          </a:xfrm>
          <a:prstGeom prst="roundRect">
            <a:avLst>
              <a:gd name="adj" fmla="val 0"/>
            </a:avLst>
          </a:prstGeom>
          <a:solidFill>
            <a:schemeClr val="bg1">
              <a:alpha val="99000"/>
            </a:schemeClr>
          </a:solidFill>
          <a:ln w="6350" cap="sq">
            <a:noFill/>
            <a:miter/>
          </a:ln>
          <a:effectLst>
            <a:outerShdw dist="0" blurRad="63500" dir="0" sx="102000" sy="102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9468681" y="2329798"/>
            <a:ext cx="4599292" cy="4599292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2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988637" y="-1"/>
            <a:ext cx="8200606" cy="83987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680286" y="1228725"/>
            <a:ext cx="2492449" cy="538033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30964" y="162121"/>
            <a:ext cx="2521830" cy="406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792083" y="270067"/>
            <a:ext cx="190276" cy="19030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00967" y="221574"/>
            <a:ext cx="1845674" cy="28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-790160" y="4954814"/>
            <a:ext cx="12350593" cy="1023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-2760" y="844107"/>
            <a:ext cx="4736539" cy="485097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73437" t="26150" r="19087" b="59499"/>
          <a:stretch>
            <a:fillRect/>
          </a:stretch>
        </p:blipFill>
        <p:spPr>
          <a:xfrm rot="0" flipH="1" flipV="0">
            <a:off x="10071541" y="124898"/>
            <a:ext cx="1956278" cy="1640867"/>
          </a:xfrm>
          <a:custGeom>
            <a:avLst/>
            <a:gdLst>
              <a:gd name="connsiteX0" fmla="*/ 0 w 1674019"/>
              <a:gd name="connsiteY0" fmla="*/ 0 h 1404116"/>
              <a:gd name="connsiteX1" fmla="*/ 1674019 w 1674019"/>
              <a:gd name="connsiteY1" fmla="*/ 0 h 1404116"/>
              <a:gd name="connsiteX2" fmla="*/ 1674019 w 1674019"/>
              <a:gd name="connsiteY2" fmla="*/ 1294093 h 1404116"/>
              <a:gd name="connsiteX3" fmla="*/ 1587221 w 1674019"/>
              <a:gd name="connsiteY3" fmla="*/ 1294093 h 1404116"/>
              <a:gd name="connsiteX4" fmla="*/ 1587221 w 1674019"/>
              <a:gd name="connsiteY4" fmla="*/ 1404116 h 1404116"/>
              <a:gd name="connsiteX5" fmla="*/ 0 w 1674019"/>
              <a:gd name="connsiteY5" fmla="*/ 1404116 h 1404116"/>
            </a:gdLst>
            <a:rect l="l" t="t" r="r" b="b"/>
            <a:pathLst>
              <a:path w="1674019" h="1404116">
                <a:moveTo>
                  <a:pt x="0" y="0"/>
                </a:moveTo>
                <a:lnTo>
                  <a:pt x="1674019" y="0"/>
                </a:lnTo>
                <a:lnTo>
                  <a:pt x="1674019" y="1294093"/>
                </a:lnTo>
                <a:lnTo>
                  <a:pt x="1587221" y="1294093"/>
                </a:lnTo>
                <a:lnTo>
                  <a:pt x="1587221" y="1404116"/>
                </a:lnTo>
                <a:lnTo>
                  <a:pt x="0" y="14041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9089501" y="1393803"/>
            <a:ext cx="1674019" cy="20787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628448" y="6391468"/>
            <a:ext cx="4618342" cy="47299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11465340" y="6134100"/>
            <a:ext cx="7239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574640" y="2138413"/>
            <a:ext cx="2590554" cy="896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PART.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910120" y="955687"/>
            <a:ext cx="1262253" cy="2079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02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725342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829643" y="5369083"/>
            <a:ext cx="195011" cy="195039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093337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191676" y="5369083"/>
            <a:ext cx="206933" cy="19503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461333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562368" y="5369083"/>
            <a:ext cx="201541" cy="195039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8829328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8941107" y="5369083"/>
            <a:ext cx="180052" cy="19503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7" name="标题 1"/>
          <p:cNvCxnSpPr/>
          <p:nvPr/>
        </p:nvCxnSpPr>
        <p:spPr>
          <a:xfrm rot="0" flipH="0" flipV="0">
            <a:off x="5385136" y="5466602"/>
            <a:ext cx="3295150" cy="0"/>
          </a:xfrm>
          <a:prstGeom prst="straightConnector1">
            <a:avLst/>
          </a:prstGeom>
          <a:noFill/>
          <a:ln w="12700" cap="sq">
            <a:solidFill>
              <a:schemeClr val="bg1"/>
            </a:solidFill>
            <a:miter/>
            <a:tailEnd type="triangle"/>
          </a:ln>
        </p:spPr>
      </p:cxnSp>
      <p:pic>
        <p:nvPicPr>
          <p:cNvPr id="28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2185" t="1829" r="1449" b="0"/>
          <a:stretch>
            <a:fillRect/>
          </a:stretch>
        </p:blipFill>
        <p:spPr>
          <a:xfrm rot="0" flipH="0" flipV="0">
            <a:off x="796743" y="1028700"/>
            <a:ext cx="4400354" cy="5452337"/>
          </a:xfrm>
          <a:custGeom>
            <a:avLst/>
            <a:gdLst>
              <a:gd name="connsiteX0" fmla="*/ 0 w 4400354"/>
              <a:gd name="connsiteY0" fmla="*/ 0 h 5452337"/>
              <a:gd name="connsiteX1" fmla="*/ 4400354 w 4400354"/>
              <a:gd name="connsiteY1" fmla="*/ 0 h 5452337"/>
              <a:gd name="connsiteX2" fmla="*/ 4400354 w 4400354"/>
              <a:gd name="connsiteY2" fmla="*/ 5452337 h 5452337"/>
              <a:gd name="connsiteX3" fmla="*/ 0 w 4400354"/>
              <a:gd name="connsiteY3" fmla="*/ 5452337 h 5452337"/>
            </a:gdLst>
            <a:rect l="l" t="t" r="r" b="b"/>
            <a:pathLst>
              <a:path w="4400354" h="5452337">
                <a:moveTo>
                  <a:pt x="0" y="0"/>
                </a:moveTo>
                <a:lnTo>
                  <a:pt x="4400354" y="0"/>
                </a:lnTo>
                <a:lnTo>
                  <a:pt x="4400354" y="5452337"/>
                </a:lnTo>
                <a:lnTo>
                  <a:pt x="0" y="54523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4275" t="6576" r="0" b="11122"/>
          <a:stretch>
            <a:fillRect/>
          </a:stretch>
        </p:blipFill>
        <p:spPr>
          <a:xfrm rot="0" flipH="0" flipV="0">
            <a:off x="1109517" y="1659074"/>
            <a:ext cx="1092286" cy="1023576"/>
          </a:xfrm>
          <a:custGeom>
            <a:avLst/>
            <a:gdLst>
              <a:gd name="connsiteX0" fmla="*/ 0 w 1092286"/>
              <a:gd name="connsiteY0" fmla="*/ 0 h 1023576"/>
              <a:gd name="connsiteX1" fmla="*/ 1092286 w 1092286"/>
              <a:gd name="connsiteY1" fmla="*/ 0 h 1023576"/>
              <a:gd name="connsiteX2" fmla="*/ 1092286 w 1092286"/>
              <a:gd name="connsiteY2" fmla="*/ 1023576 h 1023576"/>
              <a:gd name="connsiteX3" fmla="*/ 0 w 1092286"/>
              <a:gd name="connsiteY3" fmla="*/ 1023576 h 1023576"/>
            </a:gdLst>
            <a:rect l="l" t="t" r="r" b="b"/>
            <a:pathLst>
              <a:path w="1092286" h="1023576">
                <a:moveTo>
                  <a:pt x="0" y="0"/>
                </a:moveTo>
                <a:lnTo>
                  <a:pt x="1092286" y="0"/>
                </a:lnTo>
                <a:lnTo>
                  <a:pt x="1092286" y="1023576"/>
                </a:lnTo>
                <a:lnTo>
                  <a:pt x="0" y="10235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299328" y="3800140"/>
            <a:ext cx="1146147" cy="11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264825" y="1768784"/>
            <a:ext cx="1482706" cy="1119472"/>
          </a:xfrm>
          <a:custGeom>
            <a:avLst/>
            <a:gdLst>
              <a:gd name="connsiteX0" fmla="*/ 0 w 1518036"/>
              <a:gd name="connsiteY0" fmla="*/ 0 h 1146147"/>
              <a:gd name="connsiteX1" fmla="*/ 1518036 w 1518036"/>
              <a:gd name="connsiteY1" fmla="*/ 0 h 1146147"/>
              <a:gd name="connsiteX2" fmla="*/ 1518036 w 1518036"/>
              <a:gd name="connsiteY2" fmla="*/ 1146147 h 1146147"/>
              <a:gd name="connsiteX3" fmla="*/ 0 w 1518036"/>
              <a:gd name="connsiteY3" fmla="*/ 1146147 h 1146147"/>
            </a:gdLst>
            <a:rect l="l" t="t" r="r" b="b"/>
            <a:pathLst>
              <a:path w="1518036" h="1146147">
                <a:moveTo>
                  <a:pt x="0" y="0"/>
                </a:moveTo>
                <a:lnTo>
                  <a:pt x="1518036" y="0"/>
                </a:lnTo>
                <a:lnTo>
                  <a:pt x="1518036" y="1146147"/>
                </a:lnTo>
                <a:lnTo>
                  <a:pt x="0" y="114614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" name="标题 1"/>
          <p:cNvSpPr txBox="1"/>
          <p:nvPr/>
        </p:nvSpPr>
        <p:spPr>
          <a:xfrm rot="0" flipH="0" flipV="0">
            <a:off x="5213624" y="3004072"/>
            <a:ext cx="6089376" cy="17718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/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A4EE">
                        <a:alpha val="100000"/>
                      </a:srgbClr>
                    </a:gs>
                    <a:gs pos="100000">
                      <a:srgbClr val="0140B8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核心主题：绩效管理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1887621" y="2177718"/>
            <a:ext cx="3967747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660400" y="1584160"/>
            <a:ext cx="1363579" cy="13635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40898" y="2304943"/>
            <a:ext cx="3714469" cy="11240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942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描述本季度绩效考核的流程，包括考核周期、考核方法和反馈机制。
分析绩效考核流程的效率和效果，以及员工对考核流程的满意度。
提出优化绩效考核流程的建议，如引入360度反馈或在线考核系统。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140899" y="1351554"/>
            <a:ext cx="2963437" cy="7625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绩效考核流程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221258" y="1866044"/>
            <a:ext cx="634110" cy="311674"/>
          </a:xfrm>
          <a:custGeom>
            <a:avLst/>
            <a:gdLst>
              <a:gd name="connsiteX0" fmla="*/ 414968 w 829937"/>
              <a:gd name="connsiteY0" fmla="*/ 0 h 407926"/>
              <a:gd name="connsiteX1" fmla="*/ 822280 w 829937"/>
              <a:gd name="connsiteY1" fmla="*/ 331968 h 407926"/>
              <a:gd name="connsiteX2" fmla="*/ 829937 w 829937"/>
              <a:gd name="connsiteY2" fmla="*/ 407926 h 407926"/>
              <a:gd name="connsiteX3" fmla="*/ 0 w 829937"/>
              <a:gd name="connsiteY3" fmla="*/ 407926 h 407926"/>
              <a:gd name="connsiteX4" fmla="*/ 7657 w 829937"/>
              <a:gd name="connsiteY4" fmla="*/ 331968 h 407926"/>
              <a:gd name="connsiteX5" fmla="*/ 414968 w 829937"/>
              <a:gd name="connsiteY5" fmla="*/ 0 h 407926"/>
            </a:gdLst>
            <a:rect l="l" t="t" r="r" b="b"/>
            <a:pathLst>
              <a:path w="829937" h="407926">
                <a:moveTo>
                  <a:pt x="414968" y="0"/>
                </a:moveTo>
                <a:cubicBezTo>
                  <a:pt x="615883" y="0"/>
                  <a:pt x="783512" y="142514"/>
                  <a:pt x="822280" y="331968"/>
                </a:cubicBezTo>
                <a:lnTo>
                  <a:pt x="829937" y="407926"/>
                </a:lnTo>
                <a:lnTo>
                  <a:pt x="0" y="407926"/>
                </a:lnTo>
                <a:lnTo>
                  <a:pt x="7657" y="331968"/>
                </a:lnTo>
                <a:cubicBezTo>
                  <a:pt x="46425" y="142514"/>
                  <a:pt x="214053" y="0"/>
                  <a:pt x="414968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52950" y="1676710"/>
            <a:ext cx="1178478" cy="1178478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40967" y="2089782"/>
            <a:ext cx="402445" cy="352335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7551153" y="2177718"/>
            <a:ext cx="3967747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1"/>
          <p:nvPr/>
        </p:nvSpPr>
        <p:spPr>
          <a:xfrm rot="0" flipH="0" flipV="0">
            <a:off x="6323932" y="1584160"/>
            <a:ext cx="1363579" cy="13635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04430" y="2304943"/>
            <a:ext cx="3714469" cy="11240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2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展示本季度员工绩效考核的结果，包括优秀、合格和待改进的员工比例。
分析绩效结果与员工激励、培训和发展计划的关联性。
根据绩效结果，提出针对性的员工发展和激励措施。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804431" y="1351554"/>
            <a:ext cx="2963437" cy="7625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绩效结果分析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84790" y="1866044"/>
            <a:ext cx="634110" cy="311674"/>
          </a:xfrm>
          <a:custGeom>
            <a:avLst/>
            <a:gdLst>
              <a:gd name="connsiteX0" fmla="*/ 414968 w 829937"/>
              <a:gd name="connsiteY0" fmla="*/ 0 h 407926"/>
              <a:gd name="connsiteX1" fmla="*/ 822280 w 829937"/>
              <a:gd name="connsiteY1" fmla="*/ 331968 h 407926"/>
              <a:gd name="connsiteX2" fmla="*/ 829937 w 829937"/>
              <a:gd name="connsiteY2" fmla="*/ 407926 h 407926"/>
              <a:gd name="connsiteX3" fmla="*/ 0 w 829937"/>
              <a:gd name="connsiteY3" fmla="*/ 407926 h 407926"/>
              <a:gd name="connsiteX4" fmla="*/ 7657 w 829937"/>
              <a:gd name="connsiteY4" fmla="*/ 331968 h 407926"/>
              <a:gd name="connsiteX5" fmla="*/ 414968 w 829937"/>
              <a:gd name="connsiteY5" fmla="*/ 0 h 407926"/>
            </a:gdLst>
            <a:rect l="l" t="t" r="r" b="b"/>
            <a:pathLst>
              <a:path w="829937" h="407926">
                <a:moveTo>
                  <a:pt x="414968" y="0"/>
                </a:moveTo>
                <a:cubicBezTo>
                  <a:pt x="615883" y="0"/>
                  <a:pt x="783512" y="142514"/>
                  <a:pt x="822280" y="331968"/>
                </a:cubicBezTo>
                <a:lnTo>
                  <a:pt x="829937" y="407926"/>
                </a:lnTo>
                <a:lnTo>
                  <a:pt x="0" y="407926"/>
                </a:lnTo>
                <a:lnTo>
                  <a:pt x="7657" y="331968"/>
                </a:lnTo>
                <a:cubicBezTo>
                  <a:pt x="46425" y="142514"/>
                  <a:pt x="214053" y="0"/>
                  <a:pt x="414968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416482" y="1676710"/>
            <a:ext cx="1178478" cy="1178478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804499" y="2083518"/>
            <a:ext cx="402445" cy="364863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7" name="标题 1"/>
          <p:cNvCxnSpPr/>
          <p:nvPr/>
        </p:nvCxnSpPr>
        <p:spPr>
          <a:xfrm rot="0" flipH="0" flipV="0">
            <a:off x="4719387" y="4382388"/>
            <a:ext cx="3967747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miter/>
          </a:ln>
        </p:spPr>
      </p:cxnSp>
      <p:sp>
        <p:nvSpPr>
          <p:cNvPr id="18" name="标题 1"/>
          <p:cNvSpPr txBox="1"/>
          <p:nvPr/>
        </p:nvSpPr>
        <p:spPr>
          <a:xfrm rot="0" flipH="0" flipV="0">
            <a:off x="3492166" y="3788830"/>
            <a:ext cx="1363579" cy="13635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972664" y="4509613"/>
            <a:ext cx="3714469" cy="11240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2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针对绩效考核中发现的问题，制定具体的改进计划和目标。
分析改进计划的实施情况，包括成功案例和遇到的挑战。
提出持续改进绩效管理的建议，如定期培训和沟通机制的建立。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972665" y="3556224"/>
            <a:ext cx="2963437" cy="7625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140B8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绩效改进计划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8053024" y="4070714"/>
            <a:ext cx="634110" cy="311674"/>
          </a:xfrm>
          <a:custGeom>
            <a:avLst/>
            <a:gdLst>
              <a:gd name="connsiteX0" fmla="*/ 414968 w 829937"/>
              <a:gd name="connsiteY0" fmla="*/ 0 h 407926"/>
              <a:gd name="connsiteX1" fmla="*/ 822280 w 829937"/>
              <a:gd name="connsiteY1" fmla="*/ 331968 h 407926"/>
              <a:gd name="connsiteX2" fmla="*/ 829937 w 829937"/>
              <a:gd name="connsiteY2" fmla="*/ 407926 h 407926"/>
              <a:gd name="connsiteX3" fmla="*/ 0 w 829937"/>
              <a:gd name="connsiteY3" fmla="*/ 407926 h 407926"/>
              <a:gd name="connsiteX4" fmla="*/ 7657 w 829937"/>
              <a:gd name="connsiteY4" fmla="*/ 331968 h 407926"/>
              <a:gd name="connsiteX5" fmla="*/ 414968 w 829937"/>
              <a:gd name="connsiteY5" fmla="*/ 0 h 407926"/>
            </a:gdLst>
            <a:rect l="l" t="t" r="r" b="b"/>
            <a:pathLst>
              <a:path w="829937" h="407926">
                <a:moveTo>
                  <a:pt x="414968" y="0"/>
                </a:moveTo>
                <a:cubicBezTo>
                  <a:pt x="615883" y="0"/>
                  <a:pt x="783512" y="142514"/>
                  <a:pt x="822280" y="331968"/>
                </a:cubicBezTo>
                <a:lnTo>
                  <a:pt x="829937" y="407926"/>
                </a:lnTo>
                <a:lnTo>
                  <a:pt x="0" y="407926"/>
                </a:lnTo>
                <a:lnTo>
                  <a:pt x="7657" y="331968"/>
                </a:lnTo>
                <a:cubicBezTo>
                  <a:pt x="46425" y="142514"/>
                  <a:pt x="214053" y="0"/>
                  <a:pt x="414968" y="0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3584716" y="3881380"/>
            <a:ext cx="1178478" cy="1178478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3972733" y="4284475"/>
            <a:ext cx="402445" cy="37229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4" name="标题 1"/>
          <p:cNvCxnSpPr/>
          <p:nvPr/>
        </p:nvCxnSpPr>
        <p:spPr>
          <a:xfrm rot="0" flipH="0" flipV="0">
            <a:off x="271590" y="372584"/>
            <a:ext cx="40337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  <p:sp>
        <p:nvSpPr>
          <p:cNvPr id="25" name="标题 1"/>
          <p:cNvSpPr txBox="1"/>
          <p:nvPr/>
        </p:nvSpPr>
        <p:spPr>
          <a:xfrm rot="0" flipH="0" flipV="0">
            <a:off x="561150" y="461384"/>
            <a:ext cx="1100600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主题一：绩效考核体系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284100" y="225074"/>
            <a:ext cx="66420" cy="66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标题 1"/>
          <p:cNvCxnSpPr/>
          <p:nvPr/>
        </p:nvCxnSpPr>
        <p:spPr>
          <a:xfrm rot="16200000" flipH="0" flipV="0">
            <a:off x="138240" y="480534"/>
            <a:ext cx="5666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20000"/>
          </a:blip>
          <a:srcRect l="0" t="7812" r="0" b="7812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1999"/>
              <a:gd name="connsiteY0" fmla="*/ 0 h 6832879"/>
              <a:gd name="connsiteX1" fmla="*/ 12191999 w 12191999"/>
              <a:gd name="connsiteY1" fmla="*/ 0 h 6832879"/>
              <a:gd name="connsiteX2" fmla="*/ 12191999 w 12191999"/>
              <a:gd name="connsiteY2" fmla="*/ 6832879 h 6832879"/>
              <a:gd name="connsiteX3" fmla="*/ 0 w 12191999"/>
              <a:gd name="connsiteY3" fmla="*/ 6832879 h 6832879"/>
            </a:gdLst>
            <a:rect l="l" t="t" r="r" b="b"/>
            <a:pathLst>
              <a:path w="12191999" h="6832879">
                <a:moveTo>
                  <a:pt x="0" y="0"/>
                </a:moveTo>
                <a:lnTo>
                  <a:pt x="12191999" y="0"/>
                </a:lnTo>
                <a:lnTo>
                  <a:pt x="12191999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1" flipV="0">
            <a:off x="418153" y="844107"/>
            <a:ext cx="11350172" cy="5552742"/>
          </a:xfrm>
          <a:prstGeom prst="roundRect">
            <a:avLst>
              <a:gd name="adj" fmla="val 0"/>
            </a:avLst>
          </a:prstGeom>
          <a:solidFill>
            <a:schemeClr val="bg1">
              <a:alpha val="99000"/>
            </a:schemeClr>
          </a:solidFill>
          <a:ln w="6350" cap="sq">
            <a:noFill/>
            <a:miter/>
          </a:ln>
          <a:effectLst>
            <a:outerShdw dist="0" blurRad="63500" dir="0" sx="102000" sy="102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9468681" y="2329798"/>
            <a:ext cx="4599292" cy="4599292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2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988637" y="-1"/>
            <a:ext cx="8200606" cy="83987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680286" y="1228725"/>
            <a:ext cx="2492449" cy="538033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30964" y="162121"/>
            <a:ext cx="2521830" cy="406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792083" y="270067"/>
            <a:ext cx="190276" cy="19030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00967" y="221574"/>
            <a:ext cx="1845674" cy="28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-790160" y="4954814"/>
            <a:ext cx="12350593" cy="1023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-2760" y="844107"/>
            <a:ext cx="4736539" cy="485097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73437" t="26150" r="19087" b="59499"/>
          <a:stretch>
            <a:fillRect/>
          </a:stretch>
        </p:blipFill>
        <p:spPr>
          <a:xfrm rot="0" flipH="1" flipV="0">
            <a:off x="10071541" y="124898"/>
            <a:ext cx="1956278" cy="1640867"/>
          </a:xfrm>
          <a:custGeom>
            <a:avLst/>
            <a:gdLst>
              <a:gd name="connsiteX0" fmla="*/ 0 w 1674019"/>
              <a:gd name="connsiteY0" fmla="*/ 0 h 1404116"/>
              <a:gd name="connsiteX1" fmla="*/ 1674019 w 1674019"/>
              <a:gd name="connsiteY1" fmla="*/ 0 h 1404116"/>
              <a:gd name="connsiteX2" fmla="*/ 1674019 w 1674019"/>
              <a:gd name="connsiteY2" fmla="*/ 1294093 h 1404116"/>
              <a:gd name="connsiteX3" fmla="*/ 1587221 w 1674019"/>
              <a:gd name="connsiteY3" fmla="*/ 1294093 h 1404116"/>
              <a:gd name="connsiteX4" fmla="*/ 1587221 w 1674019"/>
              <a:gd name="connsiteY4" fmla="*/ 1404116 h 1404116"/>
              <a:gd name="connsiteX5" fmla="*/ 0 w 1674019"/>
              <a:gd name="connsiteY5" fmla="*/ 1404116 h 1404116"/>
            </a:gdLst>
            <a:rect l="l" t="t" r="r" b="b"/>
            <a:pathLst>
              <a:path w="1674019" h="1404116">
                <a:moveTo>
                  <a:pt x="0" y="0"/>
                </a:moveTo>
                <a:lnTo>
                  <a:pt x="1674019" y="0"/>
                </a:lnTo>
                <a:lnTo>
                  <a:pt x="1674019" y="1294093"/>
                </a:lnTo>
                <a:lnTo>
                  <a:pt x="1587221" y="1294093"/>
                </a:lnTo>
                <a:lnTo>
                  <a:pt x="1587221" y="1404116"/>
                </a:lnTo>
                <a:lnTo>
                  <a:pt x="0" y="14041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9089501" y="1393803"/>
            <a:ext cx="1674019" cy="20787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628448" y="6391468"/>
            <a:ext cx="4618342" cy="47299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11465340" y="6134100"/>
            <a:ext cx="7239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574640" y="2138413"/>
            <a:ext cx="2590554" cy="896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PART.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910120" y="955687"/>
            <a:ext cx="1262253" cy="2079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725342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829643" y="5369083"/>
            <a:ext cx="195011" cy="195039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093337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191676" y="5369083"/>
            <a:ext cx="206933" cy="19503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461333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562368" y="5369083"/>
            <a:ext cx="201541" cy="195039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8829328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8941107" y="5369083"/>
            <a:ext cx="180052" cy="19503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7" name="标题 1"/>
          <p:cNvCxnSpPr/>
          <p:nvPr/>
        </p:nvCxnSpPr>
        <p:spPr>
          <a:xfrm rot="0" flipH="0" flipV="0">
            <a:off x="5385136" y="5466602"/>
            <a:ext cx="3295150" cy="0"/>
          </a:xfrm>
          <a:prstGeom prst="straightConnector1">
            <a:avLst/>
          </a:prstGeom>
          <a:noFill/>
          <a:ln w="12700" cap="sq">
            <a:solidFill>
              <a:schemeClr val="bg1"/>
            </a:solidFill>
            <a:miter/>
            <a:tailEnd type="triangle"/>
          </a:ln>
        </p:spPr>
      </p:cxnSp>
      <p:pic>
        <p:nvPicPr>
          <p:cNvPr id="28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2185" t="1829" r="1449" b="0"/>
          <a:stretch>
            <a:fillRect/>
          </a:stretch>
        </p:blipFill>
        <p:spPr>
          <a:xfrm rot="0" flipH="0" flipV="0">
            <a:off x="796743" y="1028700"/>
            <a:ext cx="4400354" cy="5452337"/>
          </a:xfrm>
          <a:custGeom>
            <a:avLst/>
            <a:gdLst>
              <a:gd name="connsiteX0" fmla="*/ 0 w 4400354"/>
              <a:gd name="connsiteY0" fmla="*/ 0 h 5452337"/>
              <a:gd name="connsiteX1" fmla="*/ 4400354 w 4400354"/>
              <a:gd name="connsiteY1" fmla="*/ 0 h 5452337"/>
              <a:gd name="connsiteX2" fmla="*/ 4400354 w 4400354"/>
              <a:gd name="connsiteY2" fmla="*/ 5452337 h 5452337"/>
              <a:gd name="connsiteX3" fmla="*/ 0 w 4400354"/>
              <a:gd name="connsiteY3" fmla="*/ 5452337 h 5452337"/>
            </a:gdLst>
            <a:rect l="l" t="t" r="r" b="b"/>
            <a:pathLst>
              <a:path w="4400354" h="5452337">
                <a:moveTo>
                  <a:pt x="0" y="0"/>
                </a:moveTo>
                <a:lnTo>
                  <a:pt x="4400354" y="0"/>
                </a:lnTo>
                <a:lnTo>
                  <a:pt x="4400354" y="5452337"/>
                </a:lnTo>
                <a:lnTo>
                  <a:pt x="0" y="54523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4275" t="6576" r="0" b="11122"/>
          <a:stretch>
            <a:fillRect/>
          </a:stretch>
        </p:blipFill>
        <p:spPr>
          <a:xfrm rot="0" flipH="0" flipV="0">
            <a:off x="1109517" y="1659074"/>
            <a:ext cx="1092286" cy="1023576"/>
          </a:xfrm>
          <a:custGeom>
            <a:avLst/>
            <a:gdLst>
              <a:gd name="connsiteX0" fmla="*/ 0 w 1092286"/>
              <a:gd name="connsiteY0" fmla="*/ 0 h 1023576"/>
              <a:gd name="connsiteX1" fmla="*/ 1092286 w 1092286"/>
              <a:gd name="connsiteY1" fmla="*/ 0 h 1023576"/>
              <a:gd name="connsiteX2" fmla="*/ 1092286 w 1092286"/>
              <a:gd name="connsiteY2" fmla="*/ 1023576 h 1023576"/>
              <a:gd name="connsiteX3" fmla="*/ 0 w 1092286"/>
              <a:gd name="connsiteY3" fmla="*/ 1023576 h 1023576"/>
            </a:gdLst>
            <a:rect l="l" t="t" r="r" b="b"/>
            <a:pathLst>
              <a:path w="1092286" h="1023576">
                <a:moveTo>
                  <a:pt x="0" y="0"/>
                </a:moveTo>
                <a:lnTo>
                  <a:pt x="1092286" y="0"/>
                </a:lnTo>
                <a:lnTo>
                  <a:pt x="1092286" y="1023576"/>
                </a:lnTo>
                <a:lnTo>
                  <a:pt x="0" y="10235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299328" y="3800140"/>
            <a:ext cx="1146147" cy="11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264825" y="1768784"/>
            <a:ext cx="1482706" cy="1119472"/>
          </a:xfrm>
          <a:custGeom>
            <a:avLst/>
            <a:gdLst>
              <a:gd name="connsiteX0" fmla="*/ 0 w 1518036"/>
              <a:gd name="connsiteY0" fmla="*/ 0 h 1146147"/>
              <a:gd name="connsiteX1" fmla="*/ 1518036 w 1518036"/>
              <a:gd name="connsiteY1" fmla="*/ 0 h 1146147"/>
              <a:gd name="connsiteX2" fmla="*/ 1518036 w 1518036"/>
              <a:gd name="connsiteY2" fmla="*/ 1146147 h 1146147"/>
              <a:gd name="connsiteX3" fmla="*/ 0 w 1518036"/>
              <a:gd name="connsiteY3" fmla="*/ 1146147 h 1146147"/>
            </a:gdLst>
            <a:rect l="l" t="t" r="r" b="b"/>
            <a:pathLst>
              <a:path w="1518036" h="1146147">
                <a:moveTo>
                  <a:pt x="0" y="0"/>
                </a:moveTo>
                <a:lnTo>
                  <a:pt x="1518036" y="0"/>
                </a:lnTo>
                <a:lnTo>
                  <a:pt x="1518036" y="1146147"/>
                </a:lnTo>
                <a:lnTo>
                  <a:pt x="0" y="114614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" name="标题 1"/>
          <p:cNvSpPr txBox="1"/>
          <p:nvPr/>
        </p:nvSpPr>
        <p:spPr>
          <a:xfrm rot="0" flipH="0" flipV="0">
            <a:off x="5213624" y="3004072"/>
            <a:ext cx="6089376" cy="17718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/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A4EE">
                        <a:alpha val="100000"/>
                      </a:srgbClr>
                    </a:gs>
                    <a:gs pos="100000">
                      <a:srgbClr val="0140B8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核心主题：培训与发展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alpha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4017" t="1123" r="159" b="1442"/>
          <a:stretch>
            <a:fillRect/>
          </a:stretch>
        </p:blipFill>
        <p:spPr>
          <a:xfrm rot="0" flipH="0" flipV="0">
            <a:off x="-11863" y="1733386"/>
            <a:ext cx="4943294" cy="4115213"/>
          </a:xfrm>
          <a:custGeom>
            <a:avLst/>
            <a:gdLst/>
            <a:rect l="l" t="t" r="r" b="b"/>
            <a:pathLst>
              <a:path w="4943294" h="4115213">
                <a:moveTo>
                  <a:pt x="0" y="0"/>
                </a:moveTo>
                <a:lnTo>
                  <a:pt x="3043601" y="0"/>
                </a:lnTo>
                <a:cubicBezTo>
                  <a:pt x="4092773" y="0"/>
                  <a:pt x="4943294" y="921223"/>
                  <a:pt x="4943294" y="2057607"/>
                </a:cubicBezTo>
                <a:cubicBezTo>
                  <a:pt x="4943294" y="3193992"/>
                  <a:pt x="4092773" y="4115213"/>
                  <a:pt x="3043601" y="4115213"/>
                </a:cubicBezTo>
                <a:lnTo>
                  <a:pt x="0" y="411521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6673934"/>
            <a:ext cx="12192000" cy="184066"/>
          </a:xfrm>
          <a:custGeom>
            <a:avLst/>
            <a:gdLst>
              <a:gd name="connsiteX0" fmla="*/ 176164 w 12192000"/>
              <a:gd name="connsiteY0" fmla="*/ 0 h 184066"/>
              <a:gd name="connsiteX1" fmla="*/ 12015836 w 12192000"/>
              <a:gd name="connsiteY1" fmla="*/ 0 h 184066"/>
              <a:gd name="connsiteX2" fmla="*/ 12192000 w 12192000"/>
              <a:gd name="connsiteY2" fmla="*/ 176164 h 184066"/>
              <a:gd name="connsiteX3" fmla="*/ 12192000 w 12192000"/>
              <a:gd name="connsiteY3" fmla="*/ 184066 h 184066"/>
              <a:gd name="connsiteX4" fmla="*/ 0 w 12192000"/>
              <a:gd name="connsiteY4" fmla="*/ 184066 h 184066"/>
              <a:gd name="connsiteX5" fmla="*/ 0 w 12192000"/>
              <a:gd name="connsiteY5" fmla="*/ 176164 h 184066"/>
              <a:gd name="connsiteX6" fmla="*/ 176164 w 12192000"/>
              <a:gd name="connsiteY6" fmla="*/ 0 h 184066"/>
            </a:gdLst>
            <a:rect l="l" t="t" r="r" b="b"/>
            <a:pathLst>
              <a:path w="12192000" h="184066">
                <a:moveTo>
                  <a:pt x="176164" y="0"/>
                </a:moveTo>
                <a:lnTo>
                  <a:pt x="12015836" y="0"/>
                </a:lnTo>
                <a:cubicBezTo>
                  <a:pt x="12113129" y="0"/>
                  <a:pt x="12192000" y="78871"/>
                  <a:pt x="12192000" y="176164"/>
                </a:cubicBezTo>
                <a:lnTo>
                  <a:pt x="12192000" y="184066"/>
                </a:lnTo>
                <a:lnTo>
                  <a:pt x="0" y="184066"/>
                </a:lnTo>
                <a:lnTo>
                  <a:pt x="0" y="176164"/>
                </a:lnTo>
                <a:cubicBezTo>
                  <a:pt x="0" y="78871"/>
                  <a:pt x="78871" y="0"/>
                  <a:pt x="17616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72000"/>
                </a:schemeClr>
              </a:gs>
              <a:gs pos="100000">
                <a:schemeClr val="accent1"/>
              </a:gs>
            </a:gsLst>
            <a:path path="circle">
              <a:fillToRect b="100000" r="100000"/>
            </a:path>
            <a:tileRect t="-100000" l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622024" y="1320346"/>
            <a:ext cx="5096717" cy="1438370"/>
          </a:xfrm>
          <a:prstGeom prst="roundRect">
            <a:avLst>
              <a:gd name="adj" fmla="val 6694"/>
            </a:avLst>
          </a:prstGeom>
          <a:solidFill>
            <a:schemeClr val="bg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5177161" flipH="0" flipV="0">
            <a:off x="5329387" y="1772154"/>
            <a:ext cx="477082" cy="622008"/>
          </a:xfrm>
          <a:prstGeom prst="triangle">
            <a:avLst>
              <a:gd name="adj" fmla="val 899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622024" y="4797764"/>
            <a:ext cx="5096717" cy="1489170"/>
          </a:xfrm>
          <a:prstGeom prst="roundRect">
            <a:avLst>
              <a:gd name="adj" fmla="val 6694"/>
            </a:avLst>
          </a:prstGeom>
          <a:solidFill>
            <a:schemeClr val="bg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7592748" flipH="0" flipV="0">
            <a:off x="5288900" y="5331851"/>
            <a:ext cx="477082" cy="622008"/>
          </a:xfrm>
          <a:prstGeom prst="triangle">
            <a:avLst>
              <a:gd name="adj" fmla="val 27429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175266" y="2963805"/>
            <a:ext cx="5096717" cy="1603470"/>
          </a:xfrm>
          <a:prstGeom prst="roundRect">
            <a:avLst>
              <a:gd name="adj" fmla="val 6694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89609" y="1409334"/>
            <a:ext cx="4805522" cy="4805522"/>
          </a:xfrm>
          <a:prstGeom prst="ellipse">
            <a:avLst/>
          </a:prstGeom>
          <a:noFill/>
          <a:ln w="19050" cap="sq">
            <a:gradFill>
              <a:gsLst>
                <a:gs pos="45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402138" y="1932466"/>
            <a:ext cx="292100" cy="292100"/>
          </a:xfrm>
          <a:custGeom>
            <a:avLst/>
            <a:gdLst>
              <a:gd name="connsiteX0" fmla="*/ 347281 w 524065"/>
              <a:gd name="connsiteY0" fmla="*/ 176784 h 524065"/>
              <a:gd name="connsiteX1" fmla="*/ 524065 w 524065"/>
              <a:gd name="connsiteY1" fmla="*/ 262033 h 524065"/>
              <a:gd name="connsiteX2" fmla="*/ 347281 w 524065"/>
              <a:gd name="connsiteY2" fmla="*/ 347282 h 524065"/>
              <a:gd name="connsiteX3" fmla="*/ 262033 w 524065"/>
              <a:gd name="connsiteY3" fmla="*/ 524065 h 524065"/>
              <a:gd name="connsiteX4" fmla="*/ 176784 w 524065"/>
              <a:gd name="connsiteY4" fmla="*/ 347282 h 524065"/>
              <a:gd name="connsiteX5" fmla="*/ 0 w 524065"/>
              <a:gd name="connsiteY5" fmla="*/ 262033 h 524065"/>
              <a:gd name="connsiteX6" fmla="*/ 176784 w 524065"/>
              <a:gd name="connsiteY6" fmla="*/ 176784 h 524065"/>
              <a:gd name="connsiteX7" fmla="*/ 262033 w 524065"/>
              <a:gd name="connsiteY7" fmla="*/ 0 h 524065"/>
              <a:gd name="connsiteX8" fmla="*/ 347281 w 524065"/>
              <a:gd name="connsiteY8" fmla="*/ 176784 h 524065"/>
            </a:gdLst>
            <a:rect l="0" t="0" r="0" b="0"/>
            <a:pathLst>
              <a:path w="524065" h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42780" y="3670503"/>
            <a:ext cx="292100" cy="292100"/>
          </a:xfrm>
          <a:custGeom>
            <a:avLst/>
            <a:gdLst>
              <a:gd name="connsiteX0" fmla="*/ 347281 w 524065"/>
              <a:gd name="connsiteY0" fmla="*/ 176784 h 524065"/>
              <a:gd name="connsiteX1" fmla="*/ 524065 w 524065"/>
              <a:gd name="connsiteY1" fmla="*/ 262033 h 524065"/>
              <a:gd name="connsiteX2" fmla="*/ 347281 w 524065"/>
              <a:gd name="connsiteY2" fmla="*/ 347282 h 524065"/>
              <a:gd name="connsiteX3" fmla="*/ 262033 w 524065"/>
              <a:gd name="connsiteY3" fmla="*/ 524065 h 524065"/>
              <a:gd name="connsiteX4" fmla="*/ 176784 w 524065"/>
              <a:gd name="connsiteY4" fmla="*/ 347282 h 524065"/>
              <a:gd name="connsiteX5" fmla="*/ 0 w 524065"/>
              <a:gd name="connsiteY5" fmla="*/ 262033 h 524065"/>
              <a:gd name="connsiteX6" fmla="*/ 176784 w 524065"/>
              <a:gd name="connsiteY6" fmla="*/ 176784 h 524065"/>
              <a:gd name="connsiteX7" fmla="*/ 262033 w 524065"/>
              <a:gd name="connsiteY7" fmla="*/ 0 h 524065"/>
              <a:gd name="connsiteX8" fmla="*/ 347281 w 524065"/>
              <a:gd name="connsiteY8" fmla="*/ 176784 h 524065"/>
            </a:gdLst>
            <a:rect l="0" t="0" r="0" b="0"/>
            <a:pathLst>
              <a:path w="524065" h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402138" y="5382626"/>
            <a:ext cx="292100" cy="292100"/>
          </a:xfrm>
          <a:custGeom>
            <a:avLst/>
            <a:gdLst>
              <a:gd name="connsiteX0" fmla="*/ 347281 w 524065"/>
              <a:gd name="connsiteY0" fmla="*/ 176784 h 524065"/>
              <a:gd name="connsiteX1" fmla="*/ 524065 w 524065"/>
              <a:gd name="connsiteY1" fmla="*/ 262033 h 524065"/>
              <a:gd name="connsiteX2" fmla="*/ 347281 w 524065"/>
              <a:gd name="connsiteY2" fmla="*/ 347282 h 524065"/>
              <a:gd name="connsiteX3" fmla="*/ 262033 w 524065"/>
              <a:gd name="connsiteY3" fmla="*/ 524065 h 524065"/>
              <a:gd name="connsiteX4" fmla="*/ 176784 w 524065"/>
              <a:gd name="connsiteY4" fmla="*/ 347282 h 524065"/>
              <a:gd name="connsiteX5" fmla="*/ 0 w 524065"/>
              <a:gd name="connsiteY5" fmla="*/ 262033 h 524065"/>
              <a:gd name="connsiteX6" fmla="*/ 176784 w 524065"/>
              <a:gd name="connsiteY6" fmla="*/ 176784 h 524065"/>
              <a:gd name="connsiteX7" fmla="*/ 262033 w 524065"/>
              <a:gd name="connsiteY7" fmla="*/ 0 h 524065"/>
              <a:gd name="connsiteX8" fmla="*/ 347281 w 524065"/>
              <a:gd name="connsiteY8" fmla="*/ 176784 h 524065"/>
            </a:gdLst>
            <a:rect l="0" t="0" r="0" b="0"/>
            <a:pathLst>
              <a:path w="524065" h="524065">
                <a:moveTo>
                  <a:pt x="347281" y="176784"/>
                </a:moveTo>
                <a:cubicBezTo>
                  <a:pt x="410242" y="239744"/>
                  <a:pt x="524065" y="262033"/>
                  <a:pt x="524065" y="262033"/>
                </a:cubicBezTo>
                <a:cubicBezTo>
                  <a:pt x="524065" y="262033"/>
                  <a:pt x="402812" y="291656"/>
                  <a:pt x="347281" y="347282"/>
                </a:cubicBezTo>
                <a:cubicBezTo>
                  <a:pt x="291751" y="402908"/>
                  <a:pt x="262033" y="524065"/>
                  <a:pt x="262033" y="524065"/>
                </a:cubicBezTo>
                <a:cubicBezTo>
                  <a:pt x="262033" y="524065"/>
                  <a:pt x="243459" y="413957"/>
                  <a:pt x="176784" y="347282"/>
                </a:cubicBezTo>
                <a:cubicBezTo>
                  <a:pt x="113824" y="284321"/>
                  <a:pt x="0" y="262033"/>
                  <a:pt x="0" y="262033"/>
                </a:cubicBezTo>
                <a:cubicBezTo>
                  <a:pt x="0" y="262033"/>
                  <a:pt x="117538" y="236125"/>
                  <a:pt x="176784" y="176784"/>
                </a:cubicBezTo>
                <a:cubicBezTo>
                  <a:pt x="232410" y="121158"/>
                  <a:pt x="262033" y="0"/>
                  <a:pt x="262033" y="0"/>
                </a:cubicBezTo>
                <a:cubicBezTo>
                  <a:pt x="262033" y="0"/>
                  <a:pt x="287941" y="117443"/>
                  <a:pt x="347281" y="17678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850552" y="1320347"/>
            <a:ext cx="868189" cy="896743"/>
          </a:xfrm>
          <a:custGeom>
            <a:avLst/>
            <a:gdLst>
              <a:gd name="connsiteX0" fmla="*/ 0 w 868189"/>
              <a:gd name="connsiteY0" fmla="*/ 0 h 896743"/>
              <a:gd name="connsiteX1" fmla="*/ 515447 w 868189"/>
              <a:gd name="connsiteY1" fmla="*/ 0 h 896743"/>
              <a:gd name="connsiteX2" fmla="*/ 868189 w 868189"/>
              <a:gd name="connsiteY2" fmla="*/ 364344 h 896743"/>
              <a:gd name="connsiteX3" fmla="*/ 868189 w 868189"/>
              <a:gd name="connsiteY3" fmla="*/ 896743 h 896743"/>
            </a:gdLst>
            <a:rect l="l" t="t" r="r" b="b"/>
            <a:pathLst>
              <a:path w="868189" h="896743">
                <a:moveTo>
                  <a:pt x="0" y="0"/>
                </a:moveTo>
                <a:lnTo>
                  <a:pt x="515447" y="0"/>
                </a:lnTo>
                <a:lnTo>
                  <a:pt x="868189" y="364344"/>
                </a:lnTo>
                <a:lnTo>
                  <a:pt x="868189" y="896743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290417" y="1502374"/>
            <a:ext cx="260474" cy="226201"/>
          </a:xfrm>
          <a:custGeom>
            <a:avLst/>
            <a:gdLst>
              <a:gd name="connsiteX0" fmla="*/ 275163 w 614346"/>
              <a:gd name="connsiteY0" fmla="*/ 452676 h 533511"/>
              <a:gd name="connsiteX1" fmla="*/ 258996 w 614346"/>
              <a:gd name="connsiteY1" fmla="*/ 468843 h 533511"/>
              <a:gd name="connsiteX2" fmla="*/ 275163 w 614346"/>
              <a:gd name="connsiteY2" fmla="*/ 485010 h 533511"/>
              <a:gd name="connsiteX3" fmla="*/ 355998 w 614346"/>
              <a:gd name="connsiteY3" fmla="*/ 485010 h 533511"/>
              <a:gd name="connsiteX4" fmla="*/ 372165 w 614346"/>
              <a:gd name="connsiteY4" fmla="*/ 468843 h 533511"/>
              <a:gd name="connsiteX5" fmla="*/ 355998 w 614346"/>
              <a:gd name="connsiteY5" fmla="*/ 452676 h 533511"/>
              <a:gd name="connsiteX6" fmla="*/ 250914 w 614346"/>
              <a:gd name="connsiteY6" fmla="*/ 286964 h 533511"/>
              <a:gd name="connsiteX7" fmla="*/ 230704 w 614346"/>
              <a:gd name="connsiteY7" fmla="*/ 307172 h 533511"/>
              <a:gd name="connsiteX8" fmla="*/ 250914 w 614346"/>
              <a:gd name="connsiteY8" fmla="*/ 327381 h 533511"/>
              <a:gd name="connsiteX9" fmla="*/ 331749 w 614346"/>
              <a:gd name="connsiteY9" fmla="*/ 327381 h 533511"/>
              <a:gd name="connsiteX10" fmla="*/ 351957 w 614346"/>
              <a:gd name="connsiteY10" fmla="*/ 307172 h 533511"/>
              <a:gd name="connsiteX11" fmla="*/ 331749 w 614346"/>
              <a:gd name="connsiteY11" fmla="*/ 286964 h 533511"/>
              <a:gd name="connsiteX12" fmla="*/ 250914 w 614346"/>
              <a:gd name="connsiteY12" fmla="*/ 206129 h 533511"/>
              <a:gd name="connsiteX13" fmla="*/ 230704 w 614346"/>
              <a:gd name="connsiteY13" fmla="*/ 226337 h 533511"/>
              <a:gd name="connsiteX14" fmla="*/ 250914 w 614346"/>
              <a:gd name="connsiteY14" fmla="*/ 246546 h 533511"/>
              <a:gd name="connsiteX15" fmla="*/ 380250 w 614346"/>
              <a:gd name="connsiteY15" fmla="*/ 246546 h 533511"/>
              <a:gd name="connsiteX16" fmla="*/ 400458 w 614346"/>
              <a:gd name="connsiteY16" fmla="*/ 226337 h 533511"/>
              <a:gd name="connsiteX17" fmla="*/ 380250 w 614346"/>
              <a:gd name="connsiteY17" fmla="*/ 206129 h 533511"/>
              <a:gd name="connsiteX18" fmla="*/ 210496 w 614346"/>
              <a:gd name="connsiteY18" fmla="*/ 161669 h 533511"/>
              <a:gd name="connsiteX19" fmla="*/ 404500 w 614346"/>
              <a:gd name="connsiteY19" fmla="*/ 161669 h 533511"/>
              <a:gd name="connsiteX20" fmla="*/ 436834 w 614346"/>
              <a:gd name="connsiteY20" fmla="*/ 194003 h 533511"/>
              <a:gd name="connsiteX21" fmla="*/ 436834 w 614346"/>
              <a:gd name="connsiteY21" fmla="*/ 363758 h 533511"/>
              <a:gd name="connsiteX22" fmla="*/ 428751 w 614346"/>
              <a:gd name="connsiteY22" fmla="*/ 371840 h 533511"/>
              <a:gd name="connsiteX23" fmla="*/ 186246 w 614346"/>
              <a:gd name="connsiteY23" fmla="*/ 371840 h 533511"/>
              <a:gd name="connsiteX24" fmla="*/ 178162 w 614346"/>
              <a:gd name="connsiteY24" fmla="*/ 363758 h 533511"/>
              <a:gd name="connsiteX25" fmla="*/ 178162 w 614346"/>
              <a:gd name="connsiteY25" fmla="*/ 194003 h 533511"/>
              <a:gd name="connsiteX26" fmla="*/ 210496 w 614346"/>
              <a:gd name="connsiteY26" fmla="*/ 161669 h 533511"/>
              <a:gd name="connsiteX27" fmla="*/ 113493 w 614346"/>
              <a:gd name="connsiteY27" fmla="*/ 129336 h 533511"/>
              <a:gd name="connsiteX28" fmla="*/ 97326 w 614346"/>
              <a:gd name="connsiteY28" fmla="*/ 145503 h 533511"/>
              <a:gd name="connsiteX29" fmla="*/ 97326 w 614346"/>
              <a:gd name="connsiteY29" fmla="*/ 404175 h 533511"/>
              <a:gd name="connsiteX30" fmla="*/ 517668 w 614346"/>
              <a:gd name="connsiteY30" fmla="*/ 404175 h 533511"/>
              <a:gd name="connsiteX31" fmla="*/ 517668 w 614346"/>
              <a:gd name="connsiteY31" fmla="*/ 145503 h 533511"/>
              <a:gd name="connsiteX32" fmla="*/ 501501 w 614346"/>
              <a:gd name="connsiteY32" fmla="*/ 129336 h 533511"/>
              <a:gd name="connsiteX33" fmla="*/ 242829 w 614346"/>
              <a:gd name="connsiteY33" fmla="*/ 48501 h 533511"/>
              <a:gd name="connsiteX34" fmla="*/ 242829 w 614346"/>
              <a:gd name="connsiteY34" fmla="*/ 80835 h 533511"/>
              <a:gd name="connsiteX35" fmla="*/ 372165 w 614346"/>
              <a:gd name="connsiteY35" fmla="*/ 80835 h 533511"/>
              <a:gd name="connsiteX36" fmla="*/ 372165 w 614346"/>
              <a:gd name="connsiteY36" fmla="*/ 48501 h 533511"/>
              <a:gd name="connsiteX37" fmla="*/ 242505 w 614346"/>
              <a:gd name="connsiteY37" fmla="*/ 0 h 533511"/>
              <a:gd name="connsiteX38" fmla="*/ 371841 w 614346"/>
              <a:gd name="connsiteY38" fmla="*/ 0 h 533511"/>
              <a:gd name="connsiteX39" fmla="*/ 420342 w 614346"/>
              <a:gd name="connsiteY39" fmla="*/ 48501 h 533511"/>
              <a:gd name="connsiteX40" fmla="*/ 420342 w 614346"/>
              <a:gd name="connsiteY40" fmla="*/ 80835 h 533511"/>
              <a:gd name="connsiteX41" fmla="*/ 501177 w 614346"/>
              <a:gd name="connsiteY41" fmla="*/ 80835 h 533511"/>
              <a:gd name="connsiteX42" fmla="*/ 565845 w 614346"/>
              <a:gd name="connsiteY42" fmla="*/ 145503 h 533511"/>
              <a:gd name="connsiteX43" fmla="*/ 565845 w 614346"/>
              <a:gd name="connsiteY43" fmla="*/ 380895 h 533511"/>
              <a:gd name="connsiteX44" fmla="*/ 608687 w 614346"/>
              <a:gd name="connsiteY44" fmla="*/ 404661 h 533511"/>
              <a:gd name="connsiteX45" fmla="*/ 611598 w 614346"/>
              <a:gd name="connsiteY45" fmla="*/ 406277 h 533511"/>
              <a:gd name="connsiteX46" fmla="*/ 614346 w 614346"/>
              <a:gd name="connsiteY46" fmla="*/ 412260 h 533511"/>
              <a:gd name="connsiteX47" fmla="*/ 614346 w 614346"/>
              <a:gd name="connsiteY47" fmla="*/ 501177 h 533511"/>
              <a:gd name="connsiteX48" fmla="*/ 582012 w 614346"/>
              <a:gd name="connsiteY48" fmla="*/ 533511 h 533511"/>
              <a:gd name="connsiteX49" fmla="*/ 32334 w 614346"/>
              <a:gd name="connsiteY49" fmla="*/ 533511 h 533511"/>
              <a:gd name="connsiteX50" fmla="*/ 0 w 614346"/>
              <a:gd name="connsiteY50" fmla="*/ 501177 h 533511"/>
              <a:gd name="connsiteX51" fmla="*/ 0 w 614346"/>
              <a:gd name="connsiteY51" fmla="*/ 412260 h 533511"/>
              <a:gd name="connsiteX52" fmla="*/ 2748 w 614346"/>
              <a:gd name="connsiteY52" fmla="*/ 406277 h 533511"/>
              <a:gd name="connsiteX53" fmla="*/ 5659 w 614346"/>
              <a:gd name="connsiteY53" fmla="*/ 404661 h 533511"/>
              <a:gd name="connsiteX54" fmla="*/ 48501 w 614346"/>
              <a:gd name="connsiteY54" fmla="*/ 380895 h 533511"/>
              <a:gd name="connsiteX55" fmla="*/ 48501 w 614346"/>
              <a:gd name="connsiteY55" fmla="*/ 145503 h 533511"/>
              <a:gd name="connsiteX56" fmla="*/ 113169 w 614346"/>
              <a:gd name="connsiteY56" fmla="*/ 80835 h 533511"/>
              <a:gd name="connsiteX57" fmla="*/ 194004 w 614346"/>
              <a:gd name="connsiteY57" fmla="*/ 80835 h 533511"/>
              <a:gd name="connsiteX58" fmla="*/ 194004 w 614346"/>
              <a:gd name="connsiteY58" fmla="*/ 48501 h 533511"/>
              <a:gd name="connsiteX59" fmla="*/ 242505 w 614346"/>
              <a:gd name="connsiteY59" fmla="*/ 0 h 533511"/>
            </a:gdLst>
            <a:rect l="l" t="t" r="r" b="b"/>
            <a:pathLst>
              <a:path w="614346" h="533511">
                <a:moveTo>
                  <a:pt x="275163" y="452676"/>
                </a:moveTo>
                <a:cubicBezTo>
                  <a:pt x="266238" y="452676"/>
                  <a:pt x="258996" y="459919"/>
                  <a:pt x="258996" y="468843"/>
                </a:cubicBezTo>
                <a:cubicBezTo>
                  <a:pt x="258996" y="477768"/>
                  <a:pt x="266238" y="485010"/>
                  <a:pt x="275163" y="485010"/>
                </a:cubicBezTo>
                <a:lnTo>
                  <a:pt x="355998" y="485010"/>
                </a:lnTo>
                <a:cubicBezTo>
                  <a:pt x="364921" y="485010"/>
                  <a:pt x="372165" y="477768"/>
                  <a:pt x="372165" y="468843"/>
                </a:cubicBezTo>
                <a:cubicBezTo>
                  <a:pt x="372165" y="459919"/>
                  <a:pt x="364921" y="452676"/>
                  <a:pt x="355998" y="452676"/>
                </a:cubicBezTo>
                <a:close/>
                <a:moveTo>
                  <a:pt x="250914" y="286964"/>
                </a:moveTo>
                <a:cubicBezTo>
                  <a:pt x="239758" y="286964"/>
                  <a:pt x="230704" y="296017"/>
                  <a:pt x="230704" y="307172"/>
                </a:cubicBezTo>
                <a:cubicBezTo>
                  <a:pt x="230704" y="318327"/>
                  <a:pt x="239758" y="327381"/>
                  <a:pt x="250914" y="327381"/>
                </a:cubicBezTo>
                <a:lnTo>
                  <a:pt x="331749" y="327381"/>
                </a:lnTo>
                <a:cubicBezTo>
                  <a:pt x="342904" y="327381"/>
                  <a:pt x="351957" y="318327"/>
                  <a:pt x="351957" y="307172"/>
                </a:cubicBezTo>
                <a:cubicBezTo>
                  <a:pt x="351957" y="296017"/>
                  <a:pt x="342904" y="286964"/>
                  <a:pt x="331749" y="286964"/>
                </a:cubicBezTo>
                <a:close/>
                <a:moveTo>
                  <a:pt x="250914" y="206129"/>
                </a:moveTo>
                <a:cubicBezTo>
                  <a:pt x="239758" y="206129"/>
                  <a:pt x="230704" y="215182"/>
                  <a:pt x="230704" y="226337"/>
                </a:cubicBezTo>
                <a:cubicBezTo>
                  <a:pt x="230704" y="237492"/>
                  <a:pt x="239758" y="246546"/>
                  <a:pt x="250914" y="246546"/>
                </a:cubicBezTo>
                <a:lnTo>
                  <a:pt x="380250" y="246546"/>
                </a:lnTo>
                <a:cubicBezTo>
                  <a:pt x="391405" y="246546"/>
                  <a:pt x="400458" y="237492"/>
                  <a:pt x="400458" y="226337"/>
                </a:cubicBezTo>
                <a:cubicBezTo>
                  <a:pt x="400458" y="215182"/>
                  <a:pt x="391405" y="206129"/>
                  <a:pt x="380250" y="206129"/>
                </a:cubicBezTo>
                <a:close/>
                <a:moveTo>
                  <a:pt x="210496" y="161669"/>
                </a:moveTo>
                <a:lnTo>
                  <a:pt x="404500" y="161669"/>
                </a:lnTo>
                <a:cubicBezTo>
                  <a:pt x="422364" y="161669"/>
                  <a:pt x="436834" y="176139"/>
                  <a:pt x="436834" y="194003"/>
                </a:cubicBezTo>
                <a:lnTo>
                  <a:pt x="436834" y="363758"/>
                </a:lnTo>
                <a:cubicBezTo>
                  <a:pt x="436834" y="368218"/>
                  <a:pt x="433212" y="371840"/>
                  <a:pt x="428751" y="371840"/>
                </a:cubicBezTo>
                <a:lnTo>
                  <a:pt x="186246" y="371840"/>
                </a:lnTo>
                <a:cubicBezTo>
                  <a:pt x="181784" y="371840"/>
                  <a:pt x="178162" y="368218"/>
                  <a:pt x="178162" y="363758"/>
                </a:cubicBezTo>
                <a:lnTo>
                  <a:pt x="178162" y="194003"/>
                </a:lnTo>
                <a:cubicBezTo>
                  <a:pt x="178162" y="176139"/>
                  <a:pt x="192631" y="161669"/>
                  <a:pt x="210496" y="161669"/>
                </a:cubicBezTo>
                <a:close/>
                <a:moveTo>
                  <a:pt x="113493" y="129336"/>
                </a:moveTo>
                <a:cubicBezTo>
                  <a:pt x="104568" y="129336"/>
                  <a:pt x="97326" y="136579"/>
                  <a:pt x="97326" y="145503"/>
                </a:cubicBezTo>
                <a:lnTo>
                  <a:pt x="97326" y="404175"/>
                </a:lnTo>
                <a:lnTo>
                  <a:pt x="517668" y="404175"/>
                </a:lnTo>
                <a:lnTo>
                  <a:pt x="517668" y="145503"/>
                </a:lnTo>
                <a:cubicBezTo>
                  <a:pt x="517668" y="136579"/>
                  <a:pt x="510424" y="129336"/>
                  <a:pt x="501501" y="129336"/>
                </a:cubicBezTo>
                <a:close/>
                <a:moveTo>
                  <a:pt x="242829" y="48501"/>
                </a:moveTo>
                <a:lnTo>
                  <a:pt x="242829" y="80835"/>
                </a:lnTo>
                <a:lnTo>
                  <a:pt x="372165" y="80835"/>
                </a:lnTo>
                <a:lnTo>
                  <a:pt x="372165" y="48501"/>
                </a:lnTo>
                <a:close/>
                <a:moveTo>
                  <a:pt x="242505" y="0"/>
                </a:moveTo>
                <a:lnTo>
                  <a:pt x="371841" y="0"/>
                </a:lnTo>
                <a:cubicBezTo>
                  <a:pt x="398630" y="0"/>
                  <a:pt x="420342" y="21712"/>
                  <a:pt x="420342" y="48501"/>
                </a:cubicBezTo>
                <a:lnTo>
                  <a:pt x="420342" y="80835"/>
                </a:lnTo>
                <a:lnTo>
                  <a:pt x="501177" y="80835"/>
                </a:lnTo>
                <a:cubicBezTo>
                  <a:pt x="536890" y="80835"/>
                  <a:pt x="565845" y="109790"/>
                  <a:pt x="565845" y="145503"/>
                </a:cubicBezTo>
                <a:lnTo>
                  <a:pt x="565845" y="380895"/>
                </a:lnTo>
                <a:lnTo>
                  <a:pt x="608687" y="404661"/>
                </a:lnTo>
                <a:cubicBezTo>
                  <a:pt x="609755" y="405000"/>
                  <a:pt x="610741" y="405550"/>
                  <a:pt x="611598" y="406277"/>
                </a:cubicBezTo>
                <a:cubicBezTo>
                  <a:pt x="613312" y="407797"/>
                  <a:pt x="614298" y="409963"/>
                  <a:pt x="614346" y="412260"/>
                </a:cubicBezTo>
                <a:lnTo>
                  <a:pt x="614346" y="501177"/>
                </a:lnTo>
                <a:cubicBezTo>
                  <a:pt x="614346" y="519042"/>
                  <a:pt x="599876" y="533511"/>
                  <a:pt x="582012" y="533511"/>
                </a:cubicBezTo>
                <a:lnTo>
                  <a:pt x="32334" y="533511"/>
                </a:lnTo>
                <a:cubicBezTo>
                  <a:pt x="14469" y="533511"/>
                  <a:pt x="0" y="519042"/>
                  <a:pt x="0" y="501177"/>
                </a:cubicBezTo>
                <a:lnTo>
                  <a:pt x="0" y="412260"/>
                </a:lnTo>
                <a:cubicBezTo>
                  <a:pt x="64" y="409980"/>
                  <a:pt x="1050" y="407813"/>
                  <a:pt x="2748" y="406277"/>
                </a:cubicBezTo>
                <a:cubicBezTo>
                  <a:pt x="3654" y="405615"/>
                  <a:pt x="4623" y="405080"/>
                  <a:pt x="5659" y="404661"/>
                </a:cubicBezTo>
                <a:lnTo>
                  <a:pt x="48501" y="380895"/>
                </a:lnTo>
                <a:lnTo>
                  <a:pt x="48501" y="145503"/>
                </a:lnTo>
                <a:cubicBezTo>
                  <a:pt x="48501" y="109790"/>
                  <a:pt x="77455" y="80835"/>
                  <a:pt x="113169" y="80835"/>
                </a:cubicBezTo>
                <a:lnTo>
                  <a:pt x="194004" y="80835"/>
                </a:lnTo>
                <a:lnTo>
                  <a:pt x="194004" y="48501"/>
                </a:lnTo>
                <a:cubicBezTo>
                  <a:pt x="194004" y="21712"/>
                  <a:pt x="215716" y="0"/>
                  <a:pt x="242505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850552" y="4780572"/>
            <a:ext cx="868189" cy="896743"/>
          </a:xfrm>
          <a:custGeom>
            <a:avLst/>
            <a:gdLst>
              <a:gd name="connsiteX0" fmla="*/ 0 w 868189"/>
              <a:gd name="connsiteY0" fmla="*/ 0 h 896743"/>
              <a:gd name="connsiteX1" fmla="*/ 515447 w 868189"/>
              <a:gd name="connsiteY1" fmla="*/ 0 h 896743"/>
              <a:gd name="connsiteX2" fmla="*/ 868189 w 868189"/>
              <a:gd name="connsiteY2" fmla="*/ 364344 h 896743"/>
              <a:gd name="connsiteX3" fmla="*/ 868189 w 868189"/>
              <a:gd name="connsiteY3" fmla="*/ 896743 h 896743"/>
            </a:gdLst>
            <a:rect l="l" t="t" r="r" b="b"/>
            <a:pathLst>
              <a:path w="868189" h="896743">
                <a:moveTo>
                  <a:pt x="0" y="0"/>
                </a:moveTo>
                <a:lnTo>
                  <a:pt x="515447" y="0"/>
                </a:lnTo>
                <a:lnTo>
                  <a:pt x="868189" y="364344"/>
                </a:lnTo>
                <a:lnTo>
                  <a:pt x="868189" y="896743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405512" y="2960567"/>
            <a:ext cx="868189" cy="896743"/>
          </a:xfrm>
          <a:custGeom>
            <a:avLst/>
            <a:gdLst>
              <a:gd name="connsiteX0" fmla="*/ 0 w 868189"/>
              <a:gd name="connsiteY0" fmla="*/ 0 h 896743"/>
              <a:gd name="connsiteX1" fmla="*/ 515447 w 868189"/>
              <a:gd name="connsiteY1" fmla="*/ 0 h 896743"/>
              <a:gd name="connsiteX2" fmla="*/ 868189 w 868189"/>
              <a:gd name="connsiteY2" fmla="*/ 364344 h 896743"/>
              <a:gd name="connsiteX3" fmla="*/ 868189 w 868189"/>
              <a:gd name="connsiteY3" fmla="*/ 896743 h 896743"/>
            </a:gdLst>
            <a:rect l="l" t="t" r="r" b="b"/>
            <a:pathLst>
              <a:path w="868189" h="896743">
                <a:moveTo>
                  <a:pt x="0" y="0"/>
                </a:moveTo>
                <a:lnTo>
                  <a:pt x="515447" y="0"/>
                </a:lnTo>
                <a:lnTo>
                  <a:pt x="868189" y="364344"/>
                </a:lnTo>
                <a:lnTo>
                  <a:pt x="868189" y="89674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861746" y="3183835"/>
            <a:ext cx="274064" cy="241503"/>
          </a:xfrm>
          <a:custGeom>
            <a:avLst/>
            <a:gdLst>
              <a:gd name="connsiteX0" fmla="*/ 387040 w 681631"/>
              <a:gd name="connsiteY0" fmla="*/ 518313 h 600649"/>
              <a:gd name="connsiteX1" fmla="*/ 398517 w 681631"/>
              <a:gd name="connsiteY1" fmla="*/ 518313 h 600649"/>
              <a:gd name="connsiteX2" fmla="*/ 444756 w 681631"/>
              <a:gd name="connsiteY2" fmla="*/ 564876 h 600649"/>
              <a:gd name="connsiteX3" fmla="*/ 444802 w 681631"/>
              <a:gd name="connsiteY3" fmla="*/ 564923 h 600649"/>
              <a:gd name="connsiteX4" fmla="*/ 444756 w 681631"/>
              <a:gd name="connsiteY4" fmla="*/ 576353 h 600649"/>
              <a:gd name="connsiteX5" fmla="*/ 428589 w 681631"/>
              <a:gd name="connsiteY5" fmla="*/ 592520 h 600649"/>
              <a:gd name="connsiteX6" fmla="*/ 423738 w 681631"/>
              <a:gd name="connsiteY6" fmla="*/ 594784 h 600649"/>
              <a:gd name="connsiteX7" fmla="*/ 373460 w 681631"/>
              <a:gd name="connsiteY7" fmla="*/ 600604 h 600649"/>
              <a:gd name="connsiteX8" fmla="*/ 371930 w 681631"/>
              <a:gd name="connsiteY8" fmla="*/ 600619 h 600649"/>
              <a:gd name="connsiteX9" fmla="*/ 364567 w 681631"/>
              <a:gd name="connsiteY9" fmla="*/ 591873 h 600649"/>
              <a:gd name="connsiteX10" fmla="*/ 368609 w 681631"/>
              <a:gd name="connsiteY10" fmla="*/ 539655 h 600649"/>
              <a:gd name="connsiteX11" fmla="*/ 370873 w 681631"/>
              <a:gd name="connsiteY11" fmla="*/ 534480 h 600649"/>
              <a:gd name="connsiteX12" fmla="*/ 121255 w 681631"/>
              <a:gd name="connsiteY12" fmla="*/ 376529 h 600649"/>
              <a:gd name="connsiteX13" fmla="*/ 412261 w 681631"/>
              <a:gd name="connsiteY13" fmla="*/ 376529 h 600649"/>
              <a:gd name="connsiteX14" fmla="*/ 432469 w 681631"/>
              <a:gd name="connsiteY14" fmla="*/ 396739 h 600649"/>
              <a:gd name="connsiteX15" fmla="*/ 412261 w 681631"/>
              <a:gd name="connsiteY15" fmla="*/ 416947 h 600649"/>
              <a:gd name="connsiteX16" fmla="*/ 121255 w 681631"/>
              <a:gd name="connsiteY16" fmla="*/ 416947 h 600649"/>
              <a:gd name="connsiteX17" fmla="*/ 101045 w 681631"/>
              <a:gd name="connsiteY17" fmla="*/ 396739 h 600649"/>
              <a:gd name="connsiteX18" fmla="*/ 121255 w 681631"/>
              <a:gd name="connsiteY18" fmla="*/ 376529 h 600649"/>
              <a:gd name="connsiteX19" fmla="*/ 557600 w 681631"/>
              <a:gd name="connsiteY19" fmla="*/ 347106 h 600649"/>
              <a:gd name="connsiteX20" fmla="*/ 569079 w 681631"/>
              <a:gd name="connsiteY20" fmla="*/ 347106 h 600649"/>
              <a:gd name="connsiteX21" fmla="*/ 615479 w 681631"/>
              <a:gd name="connsiteY21" fmla="*/ 393504 h 600649"/>
              <a:gd name="connsiteX22" fmla="*/ 615318 w 681631"/>
              <a:gd name="connsiteY22" fmla="*/ 404822 h 600649"/>
              <a:gd name="connsiteX23" fmla="*/ 485982 w 681631"/>
              <a:gd name="connsiteY23" fmla="*/ 534157 h 600649"/>
              <a:gd name="connsiteX24" fmla="*/ 485634 w 681631"/>
              <a:gd name="connsiteY24" fmla="*/ 534514 h 600649"/>
              <a:gd name="connsiteX25" fmla="*/ 474664 w 681631"/>
              <a:gd name="connsiteY25" fmla="*/ 534157 h 600649"/>
              <a:gd name="connsiteX26" fmla="*/ 428265 w 681631"/>
              <a:gd name="connsiteY26" fmla="*/ 487758 h 600649"/>
              <a:gd name="connsiteX27" fmla="*/ 427918 w 681631"/>
              <a:gd name="connsiteY27" fmla="*/ 487403 h 600649"/>
              <a:gd name="connsiteX28" fmla="*/ 428265 w 681631"/>
              <a:gd name="connsiteY28" fmla="*/ 476442 h 600649"/>
              <a:gd name="connsiteX29" fmla="*/ 282925 w 681631"/>
              <a:gd name="connsiteY29" fmla="*/ 295047 h 600649"/>
              <a:gd name="connsiteX30" fmla="*/ 476928 w 681631"/>
              <a:gd name="connsiteY30" fmla="*/ 295047 h 600649"/>
              <a:gd name="connsiteX31" fmla="*/ 497137 w 681631"/>
              <a:gd name="connsiteY31" fmla="*/ 315257 h 600649"/>
              <a:gd name="connsiteX32" fmla="*/ 476928 w 681631"/>
              <a:gd name="connsiteY32" fmla="*/ 335466 h 600649"/>
              <a:gd name="connsiteX33" fmla="*/ 282925 w 681631"/>
              <a:gd name="connsiteY33" fmla="*/ 335466 h 600649"/>
              <a:gd name="connsiteX34" fmla="*/ 262715 w 681631"/>
              <a:gd name="connsiteY34" fmla="*/ 315257 h 600649"/>
              <a:gd name="connsiteX35" fmla="*/ 282925 w 681631"/>
              <a:gd name="connsiteY35" fmla="*/ 295047 h 600649"/>
              <a:gd name="connsiteX36" fmla="*/ 621184 w 681631"/>
              <a:gd name="connsiteY36" fmla="*/ 283197 h 600649"/>
              <a:gd name="connsiteX37" fmla="*/ 632615 w 681631"/>
              <a:gd name="connsiteY37" fmla="*/ 283246 h 600649"/>
              <a:gd name="connsiteX38" fmla="*/ 679015 w 681631"/>
              <a:gd name="connsiteY38" fmla="*/ 329646 h 600649"/>
              <a:gd name="connsiteX39" fmla="*/ 679339 w 681631"/>
              <a:gd name="connsiteY39" fmla="*/ 329646 h 600649"/>
              <a:gd name="connsiteX40" fmla="*/ 679680 w 681631"/>
              <a:gd name="connsiteY40" fmla="*/ 330000 h 600649"/>
              <a:gd name="connsiteX41" fmla="*/ 679015 w 681631"/>
              <a:gd name="connsiteY41" fmla="*/ 340962 h 600649"/>
              <a:gd name="connsiteX42" fmla="*/ 654602 w 681631"/>
              <a:gd name="connsiteY42" fmla="*/ 365374 h 600649"/>
              <a:gd name="connsiteX43" fmla="*/ 654256 w 681631"/>
              <a:gd name="connsiteY43" fmla="*/ 365731 h 600649"/>
              <a:gd name="connsiteX44" fmla="*/ 643286 w 681631"/>
              <a:gd name="connsiteY44" fmla="*/ 365374 h 600649"/>
              <a:gd name="connsiteX45" fmla="*/ 596887 w 681631"/>
              <a:gd name="connsiteY45" fmla="*/ 318974 h 600649"/>
              <a:gd name="connsiteX46" fmla="*/ 596539 w 681631"/>
              <a:gd name="connsiteY46" fmla="*/ 318620 h 600649"/>
              <a:gd name="connsiteX47" fmla="*/ 596887 w 681631"/>
              <a:gd name="connsiteY47" fmla="*/ 307658 h 600649"/>
              <a:gd name="connsiteX48" fmla="*/ 621138 w 681631"/>
              <a:gd name="connsiteY48" fmla="*/ 283246 h 600649"/>
              <a:gd name="connsiteX49" fmla="*/ 621184 w 681631"/>
              <a:gd name="connsiteY49" fmla="*/ 283197 h 600649"/>
              <a:gd name="connsiteX50" fmla="*/ 476928 w 681631"/>
              <a:gd name="connsiteY50" fmla="*/ 214212 h 600649"/>
              <a:gd name="connsiteX51" fmla="*/ 477584 w 681631"/>
              <a:gd name="connsiteY51" fmla="*/ 214229 h 600649"/>
              <a:gd name="connsiteX52" fmla="*/ 497137 w 681631"/>
              <a:gd name="connsiteY52" fmla="*/ 235069 h 600649"/>
              <a:gd name="connsiteX53" fmla="*/ 476928 w 681631"/>
              <a:gd name="connsiteY53" fmla="*/ 255277 h 600649"/>
              <a:gd name="connsiteX54" fmla="*/ 282925 w 681631"/>
              <a:gd name="connsiteY54" fmla="*/ 255277 h 600649"/>
              <a:gd name="connsiteX55" fmla="*/ 262715 w 681631"/>
              <a:gd name="connsiteY55" fmla="*/ 235069 h 600649"/>
              <a:gd name="connsiteX56" fmla="*/ 282925 w 681631"/>
              <a:gd name="connsiteY56" fmla="*/ 214859 h 600649"/>
              <a:gd name="connsiteX57" fmla="*/ 476928 w 681631"/>
              <a:gd name="connsiteY57" fmla="*/ 214859 h 600649"/>
              <a:gd name="connsiteX58" fmla="*/ 129338 w 681631"/>
              <a:gd name="connsiteY58" fmla="*/ 210171 h 600649"/>
              <a:gd name="connsiteX59" fmla="*/ 194005 w 681631"/>
              <a:gd name="connsiteY59" fmla="*/ 210171 h 600649"/>
              <a:gd name="connsiteX60" fmla="*/ 210172 w 681631"/>
              <a:gd name="connsiteY60" fmla="*/ 226338 h 600649"/>
              <a:gd name="connsiteX61" fmla="*/ 210172 w 681631"/>
              <a:gd name="connsiteY61" fmla="*/ 307173 h 600649"/>
              <a:gd name="connsiteX62" fmla="*/ 194005 w 681631"/>
              <a:gd name="connsiteY62" fmla="*/ 323340 h 600649"/>
              <a:gd name="connsiteX63" fmla="*/ 129338 w 681631"/>
              <a:gd name="connsiteY63" fmla="*/ 323340 h 600649"/>
              <a:gd name="connsiteX64" fmla="*/ 113171 w 681631"/>
              <a:gd name="connsiteY64" fmla="*/ 307173 h 600649"/>
              <a:gd name="connsiteX65" fmla="*/ 113171 w 681631"/>
              <a:gd name="connsiteY65" fmla="*/ 226338 h 600649"/>
              <a:gd name="connsiteX66" fmla="*/ 129338 w 681631"/>
              <a:gd name="connsiteY66" fmla="*/ 210171 h 600649"/>
              <a:gd name="connsiteX67" fmla="*/ 194004 w 681631"/>
              <a:gd name="connsiteY67" fmla="*/ 56585 h 600649"/>
              <a:gd name="connsiteX68" fmla="*/ 169755 w 681631"/>
              <a:gd name="connsiteY68" fmla="*/ 80835 h 600649"/>
              <a:gd name="connsiteX69" fmla="*/ 194004 w 681631"/>
              <a:gd name="connsiteY69" fmla="*/ 105086 h 600649"/>
              <a:gd name="connsiteX70" fmla="*/ 258672 w 681631"/>
              <a:gd name="connsiteY70" fmla="*/ 105086 h 600649"/>
              <a:gd name="connsiteX71" fmla="*/ 282924 w 681631"/>
              <a:gd name="connsiteY71" fmla="*/ 80835 h 600649"/>
              <a:gd name="connsiteX72" fmla="*/ 258672 w 681631"/>
              <a:gd name="connsiteY72" fmla="*/ 56585 h 600649"/>
              <a:gd name="connsiteX73" fmla="*/ 97002 w 681631"/>
              <a:gd name="connsiteY73" fmla="*/ 48501 h 600649"/>
              <a:gd name="connsiteX74" fmla="*/ 64668 w 681631"/>
              <a:gd name="connsiteY74" fmla="*/ 80835 h 600649"/>
              <a:gd name="connsiteX75" fmla="*/ 97002 w 681631"/>
              <a:gd name="connsiteY75" fmla="*/ 113169 h 600649"/>
              <a:gd name="connsiteX76" fmla="*/ 129336 w 681631"/>
              <a:gd name="connsiteY76" fmla="*/ 80835 h 600649"/>
              <a:gd name="connsiteX77" fmla="*/ 97002 w 681631"/>
              <a:gd name="connsiteY77" fmla="*/ 48501 h 600649"/>
              <a:gd name="connsiteX78" fmla="*/ 64668 w 681631"/>
              <a:gd name="connsiteY78" fmla="*/ 0 h 600649"/>
              <a:gd name="connsiteX79" fmla="*/ 517344 w 681631"/>
              <a:gd name="connsiteY79" fmla="*/ 0 h 600649"/>
              <a:gd name="connsiteX80" fmla="*/ 582012 w 681631"/>
              <a:gd name="connsiteY80" fmla="*/ 64668 h 600649"/>
              <a:gd name="connsiteX81" fmla="*/ 582012 w 681631"/>
              <a:gd name="connsiteY81" fmla="*/ 265624 h 600649"/>
              <a:gd name="connsiteX82" fmla="*/ 517344 w 681631"/>
              <a:gd name="connsiteY82" fmla="*/ 330292 h 600649"/>
              <a:gd name="connsiteX83" fmla="*/ 517344 w 681631"/>
              <a:gd name="connsiteY83" fmla="*/ 177837 h 600649"/>
              <a:gd name="connsiteX84" fmla="*/ 501177 w 681631"/>
              <a:gd name="connsiteY84" fmla="*/ 161670 h 600649"/>
              <a:gd name="connsiteX85" fmla="*/ 80835 w 681631"/>
              <a:gd name="connsiteY85" fmla="*/ 161670 h 600649"/>
              <a:gd name="connsiteX86" fmla="*/ 64668 w 681631"/>
              <a:gd name="connsiteY86" fmla="*/ 177837 h 600649"/>
              <a:gd name="connsiteX87" fmla="*/ 64668 w 681631"/>
              <a:gd name="connsiteY87" fmla="*/ 452676 h 600649"/>
              <a:gd name="connsiteX88" fmla="*/ 80835 w 681631"/>
              <a:gd name="connsiteY88" fmla="*/ 468843 h 600649"/>
              <a:gd name="connsiteX89" fmla="*/ 378793 w 681631"/>
              <a:gd name="connsiteY89" fmla="*/ 468843 h 600649"/>
              <a:gd name="connsiteX90" fmla="*/ 364081 w 681631"/>
              <a:gd name="connsiteY90" fmla="*/ 483392 h 600649"/>
              <a:gd name="connsiteX91" fmla="*/ 341933 w 681631"/>
              <a:gd name="connsiteY91" fmla="*/ 505542 h 600649"/>
              <a:gd name="connsiteX92" fmla="*/ 328514 w 681631"/>
              <a:gd name="connsiteY92" fmla="*/ 533511 h 600649"/>
              <a:gd name="connsiteX93" fmla="*/ 64668 w 681631"/>
              <a:gd name="connsiteY93" fmla="*/ 533511 h 600649"/>
              <a:gd name="connsiteX94" fmla="*/ 0 w 681631"/>
              <a:gd name="connsiteY94" fmla="*/ 468843 h 600649"/>
              <a:gd name="connsiteX95" fmla="*/ 0 w 681631"/>
              <a:gd name="connsiteY95" fmla="*/ 64668 h 600649"/>
              <a:gd name="connsiteX96" fmla="*/ 64668 w 681631"/>
              <a:gd name="connsiteY96" fmla="*/ 0 h 600649"/>
            </a:gdLst>
            <a:rect l="l" t="t" r="r" b="b"/>
            <a:pathLst>
              <a:path w="681631" h="600649">
                <a:moveTo>
                  <a:pt x="387040" y="518313"/>
                </a:moveTo>
                <a:cubicBezTo>
                  <a:pt x="390238" y="515210"/>
                  <a:pt x="395320" y="515210"/>
                  <a:pt x="398517" y="518313"/>
                </a:cubicBezTo>
                <a:lnTo>
                  <a:pt x="444756" y="564876"/>
                </a:lnTo>
                <a:cubicBezTo>
                  <a:pt x="444771" y="564891"/>
                  <a:pt x="444786" y="564906"/>
                  <a:pt x="444802" y="564923"/>
                </a:cubicBezTo>
                <a:cubicBezTo>
                  <a:pt x="447947" y="568092"/>
                  <a:pt x="447926" y="573216"/>
                  <a:pt x="444756" y="576353"/>
                </a:cubicBezTo>
                <a:lnTo>
                  <a:pt x="428589" y="592520"/>
                </a:lnTo>
                <a:cubicBezTo>
                  <a:pt x="427283" y="593813"/>
                  <a:pt x="425569" y="594623"/>
                  <a:pt x="423738" y="594784"/>
                </a:cubicBezTo>
                <a:lnTo>
                  <a:pt x="373460" y="600604"/>
                </a:lnTo>
                <a:cubicBezTo>
                  <a:pt x="372951" y="600652"/>
                  <a:pt x="372438" y="600669"/>
                  <a:pt x="371930" y="600619"/>
                </a:cubicBezTo>
                <a:cubicBezTo>
                  <a:pt x="367482" y="600232"/>
                  <a:pt x="364186" y="596320"/>
                  <a:pt x="364567" y="591873"/>
                </a:cubicBezTo>
                <a:lnTo>
                  <a:pt x="368609" y="539655"/>
                </a:lnTo>
                <a:cubicBezTo>
                  <a:pt x="368636" y="537698"/>
                  <a:pt x="369452" y="535822"/>
                  <a:pt x="370873" y="534480"/>
                </a:cubicBezTo>
                <a:close/>
                <a:moveTo>
                  <a:pt x="121255" y="376529"/>
                </a:moveTo>
                <a:lnTo>
                  <a:pt x="412261" y="376529"/>
                </a:lnTo>
                <a:cubicBezTo>
                  <a:pt x="423422" y="376529"/>
                  <a:pt x="432469" y="385582"/>
                  <a:pt x="432469" y="396739"/>
                </a:cubicBezTo>
                <a:cubicBezTo>
                  <a:pt x="432469" y="407894"/>
                  <a:pt x="423422" y="416947"/>
                  <a:pt x="412261" y="416947"/>
                </a:cubicBezTo>
                <a:lnTo>
                  <a:pt x="121255" y="416947"/>
                </a:lnTo>
                <a:cubicBezTo>
                  <a:pt x="110093" y="416947"/>
                  <a:pt x="101045" y="407894"/>
                  <a:pt x="101045" y="396739"/>
                </a:cubicBezTo>
                <a:cubicBezTo>
                  <a:pt x="101045" y="385582"/>
                  <a:pt x="110093" y="376529"/>
                  <a:pt x="121255" y="376529"/>
                </a:cubicBezTo>
                <a:close/>
                <a:moveTo>
                  <a:pt x="557600" y="347106"/>
                </a:moveTo>
                <a:cubicBezTo>
                  <a:pt x="560798" y="344001"/>
                  <a:pt x="565882" y="344001"/>
                  <a:pt x="569079" y="347106"/>
                </a:cubicBezTo>
                <a:lnTo>
                  <a:pt x="615479" y="393504"/>
                </a:lnTo>
                <a:cubicBezTo>
                  <a:pt x="618431" y="396722"/>
                  <a:pt x="618359" y="401685"/>
                  <a:pt x="615318" y="404822"/>
                </a:cubicBezTo>
                <a:lnTo>
                  <a:pt x="485982" y="534157"/>
                </a:lnTo>
                <a:cubicBezTo>
                  <a:pt x="485870" y="534271"/>
                  <a:pt x="485753" y="534400"/>
                  <a:pt x="485634" y="534514"/>
                </a:cubicBezTo>
                <a:cubicBezTo>
                  <a:pt x="482509" y="537440"/>
                  <a:pt x="477597" y="537277"/>
                  <a:pt x="474664" y="534157"/>
                </a:cubicBezTo>
                <a:lnTo>
                  <a:pt x="428265" y="487758"/>
                </a:lnTo>
                <a:cubicBezTo>
                  <a:pt x="428146" y="487646"/>
                  <a:pt x="428029" y="487532"/>
                  <a:pt x="427918" y="487403"/>
                </a:cubicBezTo>
                <a:cubicBezTo>
                  <a:pt x="424985" y="484282"/>
                  <a:pt x="425140" y="479368"/>
                  <a:pt x="428265" y="476442"/>
                </a:cubicBezTo>
                <a:close/>
                <a:moveTo>
                  <a:pt x="282925" y="295047"/>
                </a:moveTo>
                <a:lnTo>
                  <a:pt x="476928" y="295047"/>
                </a:lnTo>
                <a:cubicBezTo>
                  <a:pt x="488090" y="295047"/>
                  <a:pt x="497137" y="304101"/>
                  <a:pt x="497137" y="315257"/>
                </a:cubicBezTo>
                <a:cubicBezTo>
                  <a:pt x="497137" y="326412"/>
                  <a:pt x="488090" y="335466"/>
                  <a:pt x="476928" y="335466"/>
                </a:cubicBezTo>
                <a:lnTo>
                  <a:pt x="282925" y="335466"/>
                </a:lnTo>
                <a:cubicBezTo>
                  <a:pt x="271763" y="335466"/>
                  <a:pt x="262715" y="326412"/>
                  <a:pt x="262715" y="315257"/>
                </a:cubicBezTo>
                <a:cubicBezTo>
                  <a:pt x="262715" y="304101"/>
                  <a:pt x="271763" y="295047"/>
                  <a:pt x="282925" y="295047"/>
                </a:cubicBezTo>
                <a:close/>
                <a:moveTo>
                  <a:pt x="621184" y="283197"/>
                </a:moveTo>
                <a:cubicBezTo>
                  <a:pt x="624354" y="280062"/>
                  <a:pt x="629472" y="280077"/>
                  <a:pt x="632615" y="283246"/>
                </a:cubicBezTo>
                <a:lnTo>
                  <a:pt x="679015" y="329646"/>
                </a:lnTo>
                <a:lnTo>
                  <a:pt x="679339" y="329646"/>
                </a:lnTo>
                <a:cubicBezTo>
                  <a:pt x="679456" y="329758"/>
                  <a:pt x="679572" y="329888"/>
                  <a:pt x="679680" y="330000"/>
                </a:cubicBezTo>
                <a:cubicBezTo>
                  <a:pt x="682522" y="333218"/>
                  <a:pt x="682225" y="338117"/>
                  <a:pt x="679015" y="340962"/>
                </a:cubicBezTo>
                <a:lnTo>
                  <a:pt x="654602" y="365374"/>
                </a:lnTo>
                <a:cubicBezTo>
                  <a:pt x="654492" y="365488"/>
                  <a:pt x="654375" y="365617"/>
                  <a:pt x="654256" y="365731"/>
                </a:cubicBezTo>
                <a:cubicBezTo>
                  <a:pt x="651130" y="368657"/>
                  <a:pt x="646219" y="368494"/>
                  <a:pt x="643286" y="365374"/>
                </a:cubicBezTo>
                <a:lnTo>
                  <a:pt x="596887" y="318974"/>
                </a:lnTo>
                <a:cubicBezTo>
                  <a:pt x="596768" y="318862"/>
                  <a:pt x="596651" y="318749"/>
                  <a:pt x="596539" y="318620"/>
                </a:cubicBezTo>
                <a:cubicBezTo>
                  <a:pt x="593606" y="315498"/>
                  <a:pt x="593762" y="310585"/>
                  <a:pt x="596887" y="307658"/>
                </a:cubicBezTo>
                <a:lnTo>
                  <a:pt x="621138" y="283246"/>
                </a:lnTo>
                <a:cubicBezTo>
                  <a:pt x="621153" y="283231"/>
                  <a:pt x="621169" y="283214"/>
                  <a:pt x="621184" y="283197"/>
                </a:cubicBezTo>
                <a:close/>
                <a:moveTo>
                  <a:pt x="476928" y="214212"/>
                </a:moveTo>
                <a:cubicBezTo>
                  <a:pt x="477147" y="214212"/>
                  <a:pt x="477366" y="214212"/>
                  <a:pt x="477584" y="214229"/>
                </a:cubicBezTo>
                <a:cubicBezTo>
                  <a:pt x="488740" y="214584"/>
                  <a:pt x="497493" y="223913"/>
                  <a:pt x="497137" y="235069"/>
                </a:cubicBezTo>
                <a:cubicBezTo>
                  <a:pt x="497137" y="246224"/>
                  <a:pt x="488090" y="255277"/>
                  <a:pt x="476928" y="255277"/>
                </a:cubicBezTo>
                <a:lnTo>
                  <a:pt x="282925" y="255277"/>
                </a:lnTo>
                <a:cubicBezTo>
                  <a:pt x="271763" y="255277"/>
                  <a:pt x="262715" y="246224"/>
                  <a:pt x="262715" y="235069"/>
                </a:cubicBezTo>
                <a:cubicBezTo>
                  <a:pt x="262715" y="223913"/>
                  <a:pt x="271763" y="214859"/>
                  <a:pt x="282925" y="214859"/>
                </a:cubicBezTo>
                <a:lnTo>
                  <a:pt x="476928" y="214859"/>
                </a:lnTo>
                <a:close/>
                <a:moveTo>
                  <a:pt x="129338" y="210171"/>
                </a:moveTo>
                <a:lnTo>
                  <a:pt x="194005" y="210171"/>
                </a:lnTo>
                <a:cubicBezTo>
                  <a:pt x="202935" y="210171"/>
                  <a:pt x="210172" y="217414"/>
                  <a:pt x="210172" y="226338"/>
                </a:cubicBezTo>
                <a:lnTo>
                  <a:pt x="210172" y="307173"/>
                </a:lnTo>
                <a:cubicBezTo>
                  <a:pt x="210172" y="316098"/>
                  <a:pt x="202935" y="323340"/>
                  <a:pt x="194005" y="323340"/>
                </a:cubicBezTo>
                <a:lnTo>
                  <a:pt x="129338" y="323340"/>
                </a:lnTo>
                <a:cubicBezTo>
                  <a:pt x="120408" y="323340"/>
                  <a:pt x="113171" y="316098"/>
                  <a:pt x="113171" y="307173"/>
                </a:cubicBezTo>
                <a:lnTo>
                  <a:pt x="113171" y="226338"/>
                </a:lnTo>
                <a:cubicBezTo>
                  <a:pt x="113171" y="217414"/>
                  <a:pt x="120408" y="210171"/>
                  <a:pt x="129338" y="210171"/>
                </a:cubicBezTo>
                <a:close/>
                <a:moveTo>
                  <a:pt x="194004" y="56585"/>
                </a:moveTo>
                <a:cubicBezTo>
                  <a:pt x="180612" y="56585"/>
                  <a:pt x="169755" y="67448"/>
                  <a:pt x="169755" y="80835"/>
                </a:cubicBezTo>
                <a:cubicBezTo>
                  <a:pt x="169755" y="94222"/>
                  <a:pt x="180612" y="105086"/>
                  <a:pt x="194004" y="105086"/>
                </a:cubicBezTo>
                <a:lnTo>
                  <a:pt x="258672" y="105086"/>
                </a:lnTo>
                <a:cubicBezTo>
                  <a:pt x="272066" y="105086"/>
                  <a:pt x="282924" y="94222"/>
                  <a:pt x="282924" y="80835"/>
                </a:cubicBezTo>
                <a:cubicBezTo>
                  <a:pt x="282924" y="67448"/>
                  <a:pt x="272066" y="56585"/>
                  <a:pt x="258672" y="56585"/>
                </a:cubicBezTo>
                <a:close/>
                <a:moveTo>
                  <a:pt x="97002" y="48501"/>
                </a:moveTo>
                <a:cubicBezTo>
                  <a:pt x="79145" y="48501"/>
                  <a:pt x="64668" y="62971"/>
                  <a:pt x="64668" y="80835"/>
                </a:cubicBezTo>
                <a:cubicBezTo>
                  <a:pt x="64668" y="98699"/>
                  <a:pt x="79145" y="113169"/>
                  <a:pt x="97002" y="113169"/>
                </a:cubicBezTo>
                <a:cubicBezTo>
                  <a:pt x="114860" y="113169"/>
                  <a:pt x="129336" y="98699"/>
                  <a:pt x="129336" y="80835"/>
                </a:cubicBezTo>
                <a:cubicBezTo>
                  <a:pt x="129336" y="62971"/>
                  <a:pt x="114860" y="48501"/>
                  <a:pt x="97002" y="48501"/>
                </a:cubicBezTo>
                <a:close/>
                <a:moveTo>
                  <a:pt x="64668" y="0"/>
                </a:moveTo>
                <a:lnTo>
                  <a:pt x="517344" y="0"/>
                </a:lnTo>
                <a:cubicBezTo>
                  <a:pt x="553059" y="0"/>
                  <a:pt x="582012" y="28955"/>
                  <a:pt x="582012" y="64668"/>
                </a:cubicBezTo>
                <a:lnTo>
                  <a:pt x="582012" y="265624"/>
                </a:lnTo>
                <a:lnTo>
                  <a:pt x="517344" y="330292"/>
                </a:lnTo>
                <a:lnTo>
                  <a:pt x="517344" y="177837"/>
                </a:lnTo>
                <a:cubicBezTo>
                  <a:pt x="517344" y="168912"/>
                  <a:pt x="510107" y="161670"/>
                  <a:pt x="501177" y="161670"/>
                </a:cubicBezTo>
                <a:lnTo>
                  <a:pt x="80835" y="161670"/>
                </a:lnTo>
                <a:cubicBezTo>
                  <a:pt x="71906" y="161670"/>
                  <a:pt x="64668" y="168912"/>
                  <a:pt x="64668" y="177837"/>
                </a:cubicBezTo>
                <a:lnTo>
                  <a:pt x="64668" y="452676"/>
                </a:lnTo>
                <a:cubicBezTo>
                  <a:pt x="64668" y="461600"/>
                  <a:pt x="71906" y="468843"/>
                  <a:pt x="80835" y="468843"/>
                </a:cubicBezTo>
                <a:lnTo>
                  <a:pt x="378793" y="468843"/>
                </a:lnTo>
                <a:lnTo>
                  <a:pt x="364081" y="483392"/>
                </a:lnTo>
                <a:lnTo>
                  <a:pt x="341933" y="505542"/>
                </a:lnTo>
                <a:cubicBezTo>
                  <a:pt x="334519" y="513140"/>
                  <a:pt x="329804" y="522970"/>
                  <a:pt x="328514" y="533511"/>
                </a:cubicBezTo>
                <a:lnTo>
                  <a:pt x="64668" y="533511"/>
                </a:lnTo>
                <a:cubicBezTo>
                  <a:pt x="28953" y="533511"/>
                  <a:pt x="0" y="504556"/>
                  <a:pt x="0" y="468843"/>
                </a:cubicBezTo>
                <a:lnTo>
                  <a:pt x="0" y="64668"/>
                </a:lnTo>
                <a:cubicBezTo>
                  <a:pt x="0" y="28955"/>
                  <a:pt x="28953" y="0"/>
                  <a:pt x="64668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290417" y="4970882"/>
            <a:ext cx="264951" cy="250712"/>
          </a:xfrm>
          <a:custGeom>
            <a:avLst/>
            <a:gdLst>
              <a:gd name="T0" fmla="*/ 9262 w 13528"/>
              <a:gd name="T1" fmla="*/ 11863 h 12800"/>
              <a:gd name="T2" fmla="*/ 9262 w 13528"/>
              <a:gd name="T3" fmla="*/ 728 h 12800"/>
              <a:gd name="T4" fmla="*/ 8429 w 13528"/>
              <a:gd name="T5" fmla="*/ 0 h 12800"/>
              <a:gd name="T6" fmla="*/ 1769 w 13528"/>
              <a:gd name="T7" fmla="*/ 0 h 12800"/>
              <a:gd name="T8" fmla="*/ 1145 w 13528"/>
              <a:gd name="T9" fmla="*/ 313 h 12800"/>
              <a:gd name="T10" fmla="*/ 937 w 13528"/>
              <a:gd name="T11" fmla="*/ 937 h 12800"/>
              <a:gd name="T12" fmla="*/ 937 w 13528"/>
              <a:gd name="T13" fmla="*/ 11967 h 12800"/>
              <a:gd name="T14" fmla="*/ 417 w 13528"/>
              <a:gd name="T15" fmla="*/ 11967 h 12800"/>
              <a:gd name="T16" fmla="*/ 104 w 13528"/>
              <a:gd name="T17" fmla="*/ 12280 h 12800"/>
              <a:gd name="T18" fmla="*/ 208 w 13528"/>
              <a:gd name="T19" fmla="*/ 12696 h 12800"/>
              <a:gd name="T20" fmla="*/ 624 w 13528"/>
              <a:gd name="T21" fmla="*/ 12800 h 12800"/>
              <a:gd name="T22" fmla="*/ 13111 w 13528"/>
              <a:gd name="T23" fmla="*/ 12800 h 12800"/>
              <a:gd name="T24" fmla="*/ 13424 w 13528"/>
              <a:gd name="T25" fmla="*/ 12487 h 12800"/>
              <a:gd name="T26" fmla="*/ 13111 w 13528"/>
              <a:gd name="T27" fmla="*/ 11967 h 12800"/>
              <a:gd name="T28" fmla="*/ 12695 w 13528"/>
              <a:gd name="T29" fmla="*/ 11967 h 12800"/>
              <a:gd name="T30" fmla="*/ 12695 w 13528"/>
              <a:gd name="T31" fmla="*/ 4996 h 12800"/>
              <a:gd name="T32" fmla="*/ 12071 w 13528"/>
              <a:gd name="T33" fmla="*/ 4372 h 12800"/>
              <a:gd name="T34" fmla="*/ 10197 w 13528"/>
              <a:gd name="T35" fmla="*/ 4372 h 12800"/>
              <a:gd name="T36" fmla="*/ 10197 w 13528"/>
              <a:gd name="T37" fmla="*/ 11759 h 12800"/>
              <a:gd name="T38" fmla="*/ 10093 w 13528"/>
              <a:gd name="T39" fmla="*/ 11863 h 12800"/>
              <a:gd name="T40" fmla="*/ 9262 w 13528"/>
              <a:gd name="T41" fmla="*/ 11863 h 12800"/>
              <a:gd name="T42" fmla="*/ 3435 w 13528"/>
              <a:gd name="T43" fmla="*/ 5203 h 12800"/>
              <a:gd name="T44" fmla="*/ 3435 w 13528"/>
              <a:gd name="T45" fmla="*/ 4370 h 12800"/>
              <a:gd name="T46" fmla="*/ 6764 w 13528"/>
              <a:gd name="T47" fmla="*/ 4370 h 12800"/>
              <a:gd name="T48" fmla="*/ 6764 w 13528"/>
              <a:gd name="T49" fmla="*/ 5203 h 12800"/>
              <a:gd name="T50" fmla="*/ 3435 w 13528"/>
              <a:gd name="T51" fmla="*/ 5203 h 12800"/>
              <a:gd name="T52" fmla="*/ 3435 w 13528"/>
              <a:gd name="T53" fmla="*/ 9678 h 12800"/>
              <a:gd name="T54" fmla="*/ 3435 w 13528"/>
              <a:gd name="T55" fmla="*/ 8845 h 12800"/>
              <a:gd name="T56" fmla="*/ 6764 w 13528"/>
              <a:gd name="T57" fmla="*/ 8845 h 12800"/>
              <a:gd name="T58" fmla="*/ 6764 w 13528"/>
              <a:gd name="T59" fmla="*/ 9678 h 12800"/>
              <a:gd name="T60" fmla="*/ 3435 w 13528"/>
              <a:gd name="T61" fmla="*/ 9678 h 12800"/>
              <a:gd name="T62" fmla="*/ 3435 w 13528"/>
              <a:gd name="T63" fmla="*/ 2185 h 12800"/>
              <a:gd name="T64" fmla="*/ 6764 w 13528"/>
              <a:gd name="T65" fmla="*/ 2185 h 12800"/>
              <a:gd name="T66" fmla="*/ 6764 w 13528"/>
              <a:gd name="T67" fmla="*/ 3018 h 12800"/>
              <a:gd name="T68" fmla="*/ 3642 w 13528"/>
              <a:gd name="T69" fmla="*/ 3018 h 12800"/>
              <a:gd name="T70" fmla="*/ 3539 w 13528"/>
              <a:gd name="T71" fmla="*/ 2914 h 12800"/>
              <a:gd name="T72" fmla="*/ 3435 w 13528"/>
              <a:gd name="T73" fmla="*/ 2185 h 12800"/>
              <a:gd name="T74" fmla="*/ 3435 w 13528"/>
              <a:gd name="T75" fmla="*/ 6660 h 12800"/>
              <a:gd name="T76" fmla="*/ 6764 w 13528"/>
              <a:gd name="T77" fmla="*/ 6660 h 12800"/>
              <a:gd name="T78" fmla="*/ 6764 w 13528"/>
              <a:gd name="T79" fmla="*/ 7493 h 12800"/>
              <a:gd name="T80" fmla="*/ 3435 w 13528"/>
              <a:gd name="T81" fmla="*/ 7493 h 12800"/>
              <a:gd name="T82" fmla="*/ 3435 w 13528"/>
              <a:gd name="T83" fmla="*/ 6660 h 12800"/>
              <a:gd name="T84" fmla="*/ 3435 w 13528"/>
              <a:gd name="T85" fmla="*/ 6660 h 12800"/>
            </a:gdLst>
            <a:rect l="0" t="0" r="r" b="b"/>
            <a:pathLst>
              <a:path w="13528" h="12800">
                <a:moveTo>
                  <a:pt x="9262" y="11863"/>
                </a:moveTo>
                <a:lnTo>
                  <a:pt x="9262" y="728"/>
                </a:lnTo>
                <a:cubicBezTo>
                  <a:pt x="9262" y="311"/>
                  <a:pt x="8845" y="0"/>
                  <a:pt x="8429" y="0"/>
                </a:cubicBezTo>
                <a:lnTo>
                  <a:pt x="1769" y="0"/>
                </a:lnTo>
                <a:cubicBezTo>
                  <a:pt x="1456" y="0"/>
                  <a:pt x="1248" y="104"/>
                  <a:pt x="1145" y="313"/>
                </a:cubicBezTo>
                <a:cubicBezTo>
                  <a:pt x="937" y="520"/>
                  <a:pt x="937" y="730"/>
                  <a:pt x="937" y="937"/>
                </a:cubicBezTo>
                <a:lnTo>
                  <a:pt x="937" y="11967"/>
                </a:lnTo>
                <a:lnTo>
                  <a:pt x="417" y="11967"/>
                </a:lnTo>
                <a:cubicBezTo>
                  <a:pt x="210" y="11967"/>
                  <a:pt x="104" y="12070"/>
                  <a:pt x="104" y="12280"/>
                </a:cubicBezTo>
                <a:cubicBezTo>
                  <a:pt x="0" y="12487"/>
                  <a:pt x="104" y="12593"/>
                  <a:pt x="208" y="12696"/>
                </a:cubicBezTo>
                <a:cubicBezTo>
                  <a:pt x="311" y="12800"/>
                  <a:pt x="415" y="12800"/>
                  <a:pt x="624" y="12800"/>
                </a:cubicBezTo>
                <a:lnTo>
                  <a:pt x="13111" y="12800"/>
                </a:lnTo>
                <a:cubicBezTo>
                  <a:pt x="13319" y="12800"/>
                  <a:pt x="13424" y="12696"/>
                  <a:pt x="13424" y="12487"/>
                </a:cubicBezTo>
                <a:cubicBezTo>
                  <a:pt x="13528" y="12280"/>
                  <a:pt x="13321" y="11967"/>
                  <a:pt x="13111" y="11967"/>
                </a:cubicBezTo>
                <a:lnTo>
                  <a:pt x="12695" y="11967"/>
                </a:lnTo>
                <a:lnTo>
                  <a:pt x="12695" y="4996"/>
                </a:lnTo>
                <a:cubicBezTo>
                  <a:pt x="12695" y="4579"/>
                  <a:pt x="12487" y="4372"/>
                  <a:pt x="12071" y="4372"/>
                </a:cubicBezTo>
                <a:lnTo>
                  <a:pt x="10197" y="4372"/>
                </a:lnTo>
                <a:lnTo>
                  <a:pt x="10197" y="11759"/>
                </a:lnTo>
                <a:lnTo>
                  <a:pt x="10093" y="11863"/>
                </a:lnTo>
                <a:lnTo>
                  <a:pt x="9262" y="11863"/>
                </a:lnTo>
                <a:close/>
                <a:moveTo>
                  <a:pt x="3435" y="5203"/>
                </a:moveTo>
                <a:lnTo>
                  <a:pt x="3435" y="4370"/>
                </a:lnTo>
                <a:lnTo>
                  <a:pt x="6764" y="4370"/>
                </a:lnTo>
                <a:lnTo>
                  <a:pt x="6764" y="5203"/>
                </a:lnTo>
                <a:lnTo>
                  <a:pt x="3435" y="5203"/>
                </a:lnTo>
                <a:close/>
                <a:moveTo>
                  <a:pt x="3435" y="9678"/>
                </a:moveTo>
                <a:lnTo>
                  <a:pt x="3435" y="8845"/>
                </a:lnTo>
                <a:lnTo>
                  <a:pt x="6764" y="8845"/>
                </a:lnTo>
                <a:lnTo>
                  <a:pt x="6764" y="9678"/>
                </a:lnTo>
                <a:lnTo>
                  <a:pt x="3435" y="9678"/>
                </a:lnTo>
                <a:close/>
                <a:moveTo>
                  <a:pt x="3435" y="2185"/>
                </a:moveTo>
                <a:lnTo>
                  <a:pt x="6764" y="2185"/>
                </a:lnTo>
                <a:lnTo>
                  <a:pt x="6764" y="3018"/>
                </a:lnTo>
                <a:lnTo>
                  <a:pt x="3642" y="3018"/>
                </a:lnTo>
                <a:cubicBezTo>
                  <a:pt x="3539" y="3018"/>
                  <a:pt x="3539" y="3018"/>
                  <a:pt x="3539" y="2914"/>
                </a:cubicBezTo>
                <a:cubicBezTo>
                  <a:pt x="3435" y="2601"/>
                  <a:pt x="3435" y="2394"/>
                  <a:pt x="3435" y="2185"/>
                </a:cubicBezTo>
                <a:close/>
                <a:moveTo>
                  <a:pt x="3435" y="6660"/>
                </a:moveTo>
                <a:lnTo>
                  <a:pt x="6764" y="6660"/>
                </a:lnTo>
                <a:lnTo>
                  <a:pt x="6764" y="7493"/>
                </a:lnTo>
                <a:lnTo>
                  <a:pt x="3435" y="7493"/>
                </a:lnTo>
                <a:lnTo>
                  <a:pt x="3435" y="6660"/>
                </a:lnTo>
                <a:close/>
                <a:moveTo>
                  <a:pt x="3435" y="6660"/>
                </a:move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7592748" flipH="0" flipV="0">
            <a:off x="5857886" y="3331663"/>
            <a:ext cx="306151" cy="510717"/>
          </a:xfrm>
          <a:custGeom>
            <a:avLst/>
            <a:gdLst>
              <a:gd name="connsiteX0" fmla="*/ 306151 w 306151"/>
              <a:gd name="connsiteY0" fmla="*/ 379421 h 510717"/>
              <a:gd name="connsiteX1" fmla="*/ 0 w 306151"/>
              <a:gd name="connsiteY1" fmla="*/ 510717 h 510717"/>
              <a:gd name="connsiteX2" fmla="*/ 58868 w 306151"/>
              <a:gd name="connsiteY2" fmla="*/ 0 h 510717"/>
            </a:gdLst>
            <a:rect l="l" t="t" r="r" b="b"/>
            <a:pathLst>
              <a:path w="306151" h="510717">
                <a:moveTo>
                  <a:pt x="306151" y="379421"/>
                </a:moveTo>
                <a:lnTo>
                  <a:pt x="0" y="510717"/>
                </a:lnTo>
                <a:lnTo>
                  <a:pt x="5886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5692386" y="1807088"/>
            <a:ext cx="4659500" cy="85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5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分析员工的培训需求，包括技能提升、职业发展和组织变革等方面。
描述本季度培训计划的制定过程，包括培训内容、形式和资源的配置。
提出基于培训需求分析的培训计划优化建议。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693260" y="1335456"/>
            <a:ext cx="41681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培训需求分析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340960" y="3100756"/>
            <a:ext cx="41681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培训效果评估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340086" y="3572388"/>
            <a:ext cx="4659500" cy="85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5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评估本季度培训活动的效果，包括员工满意度、知识技能提升和工作绩效改善等方面。
分析培训效果与预期目标的差距，以及可能的原因。
提出提高培训效果的策略，如采用混合式培训或引入外部专家。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5693260" y="4891456"/>
            <a:ext cx="41681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员工发展路径规划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5692386" y="5363088"/>
            <a:ext cx="4659500" cy="85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描述员工职业发展路径的规划，包括晋升通道、转岗机会和个人发展规划。
分析员工发展路径规划的实施情况，以及对员工留存和发展的影响。
提出优化员工发展路径规划的建议，如增加职业咨询和发展规划的辅导。</a:t>
            </a:r>
            <a:endParaRPr kumimoji="1" lang="zh-CN" altLang="en-US"/>
          </a:p>
        </p:txBody>
      </p:sp>
      <p:cxnSp>
        <p:nvCxnSpPr>
          <p:cNvPr id="27" name="标题 1"/>
          <p:cNvCxnSpPr/>
          <p:nvPr/>
        </p:nvCxnSpPr>
        <p:spPr>
          <a:xfrm rot="0" flipH="0" flipV="0">
            <a:off x="271590" y="372584"/>
            <a:ext cx="40337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  <p:sp>
        <p:nvSpPr>
          <p:cNvPr id="28" name="标题 1"/>
          <p:cNvSpPr txBox="1"/>
          <p:nvPr/>
        </p:nvSpPr>
        <p:spPr>
          <a:xfrm rot="0" flipH="0" flipV="0">
            <a:off x="561150" y="461384"/>
            <a:ext cx="1100600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A4EE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主题一：培训计划与实施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284100" y="225074"/>
            <a:ext cx="66420" cy="66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标题 1"/>
          <p:cNvCxnSpPr/>
          <p:nvPr/>
        </p:nvCxnSpPr>
        <p:spPr>
          <a:xfrm rot="16200000" flipH="0" flipV="0">
            <a:off x="138240" y="480534"/>
            <a:ext cx="56661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20000"/>
          </a:blip>
          <a:srcRect l="0" t="7812" r="0" b="7812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-2760" y="0"/>
            <a:ext cx="12192000" cy="6858000"/>
          </a:xfrm>
          <a:custGeom>
            <a:avLst/>
            <a:gdLst>
              <a:gd name="connsiteX0" fmla="*/ 0 w 12191999"/>
              <a:gd name="connsiteY0" fmla="*/ 0 h 6832879"/>
              <a:gd name="connsiteX1" fmla="*/ 12191999 w 12191999"/>
              <a:gd name="connsiteY1" fmla="*/ 0 h 6832879"/>
              <a:gd name="connsiteX2" fmla="*/ 12191999 w 12191999"/>
              <a:gd name="connsiteY2" fmla="*/ 6832879 h 6832879"/>
              <a:gd name="connsiteX3" fmla="*/ 0 w 12191999"/>
              <a:gd name="connsiteY3" fmla="*/ 6832879 h 6832879"/>
            </a:gdLst>
            <a:rect l="l" t="t" r="r" b="b"/>
            <a:pathLst>
              <a:path w="12191999" h="6832879">
                <a:moveTo>
                  <a:pt x="0" y="0"/>
                </a:moveTo>
                <a:lnTo>
                  <a:pt x="12191999" y="0"/>
                </a:lnTo>
                <a:lnTo>
                  <a:pt x="12191999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1" flipV="0">
            <a:off x="418153" y="844107"/>
            <a:ext cx="11350172" cy="5552742"/>
          </a:xfrm>
          <a:prstGeom prst="roundRect">
            <a:avLst>
              <a:gd name="adj" fmla="val 0"/>
            </a:avLst>
          </a:prstGeom>
          <a:solidFill>
            <a:schemeClr val="bg1">
              <a:alpha val="99000"/>
            </a:schemeClr>
          </a:solidFill>
          <a:ln w="6350" cap="sq">
            <a:noFill/>
            <a:miter/>
          </a:ln>
          <a:effectLst>
            <a:outerShdw dist="0" blurRad="63500" dir="0" sx="102000" sy="102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9468681" y="2329798"/>
            <a:ext cx="4599292" cy="4599292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2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988637" y="-1"/>
            <a:ext cx="8200606" cy="83987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680286" y="1228725"/>
            <a:ext cx="2492449" cy="538033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30964" y="162121"/>
            <a:ext cx="2521830" cy="406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792083" y="270067"/>
            <a:ext cx="190276" cy="19030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00967" y="221574"/>
            <a:ext cx="1845674" cy="28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-790160" y="4954814"/>
            <a:ext cx="12350593" cy="1023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solidFill>
              <a:schemeClr val="accent1">
                <a:shade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-2760" y="844107"/>
            <a:ext cx="4736539" cy="485097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73437" t="26150" r="19087" b="59499"/>
          <a:stretch>
            <a:fillRect/>
          </a:stretch>
        </p:blipFill>
        <p:spPr>
          <a:xfrm rot="0" flipH="1" flipV="0">
            <a:off x="10071541" y="124898"/>
            <a:ext cx="1956278" cy="1640867"/>
          </a:xfrm>
          <a:custGeom>
            <a:avLst/>
            <a:gdLst>
              <a:gd name="connsiteX0" fmla="*/ 0 w 1674019"/>
              <a:gd name="connsiteY0" fmla="*/ 0 h 1404116"/>
              <a:gd name="connsiteX1" fmla="*/ 1674019 w 1674019"/>
              <a:gd name="connsiteY1" fmla="*/ 0 h 1404116"/>
              <a:gd name="connsiteX2" fmla="*/ 1674019 w 1674019"/>
              <a:gd name="connsiteY2" fmla="*/ 1294093 h 1404116"/>
              <a:gd name="connsiteX3" fmla="*/ 1587221 w 1674019"/>
              <a:gd name="connsiteY3" fmla="*/ 1294093 h 1404116"/>
              <a:gd name="connsiteX4" fmla="*/ 1587221 w 1674019"/>
              <a:gd name="connsiteY4" fmla="*/ 1404116 h 1404116"/>
              <a:gd name="connsiteX5" fmla="*/ 0 w 1674019"/>
              <a:gd name="connsiteY5" fmla="*/ 1404116 h 1404116"/>
            </a:gdLst>
            <a:rect l="l" t="t" r="r" b="b"/>
            <a:pathLst>
              <a:path w="1674019" h="1404116">
                <a:moveTo>
                  <a:pt x="0" y="0"/>
                </a:moveTo>
                <a:lnTo>
                  <a:pt x="1674019" y="0"/>
                </a:lnTo>
                <a:lnTo>
                  <a:pt x="1674019" y="1294093"/>
                </a:lnTo>
                <a:lnTo>
                  <a:pt x="1587221" y="1294093"/>
                </a:lnTo>
                <a:lnTo>
                  <a:pt x="1587221" y="1404116"/>
                </a:lnTo>
                <a:lnTo>
                  <a:pt x="0" y="14041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9089501" y="1393803"/>
            <a:ext cx="1674019" cy="207877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628448" y="6391468"/>
            <a:ext cx="4618342" cy="472992"/>
          </a:xfrm>
          <a:custGeom>
            <a:avLst/>
            <a:gdLst>
              <a:gd name="connsiteX0" fmla="*/ 12185110 w 12621185"/>
              <a:gd name="connsiteY0" fmla="*/ 862930 h 1292613"/>
              <a:gd name="connsiteX1" fmla="*/ 12614793 w 12621185"/>
              <a:gd name="connsiteY1" fmla="*/ 862930 h 1292613"/>
              <a:gd name="connsiteX2" fmla="*/ 12614793 w 12621185"/>
              <a:gd name="connsiteY2" fmla="*/ 1292613 h 1292613"/>
              <a:gd name="connsiteX3" fmla="*/ 12185110 w 12621185"/>
              <a:gd name="connsiteY3" fmla="*/ 1292613 h 1292613"/>
              <a:gd name="connsiteX4" fmla="*/ 11345439 w 12621185"/>
              <a:gd name="connsiteY4" fmla="*/ 862930 h 1292613"/>
              <a:gd name="connsiteX5" fmla="*/ 11775122 w 12621185"/>
              <a:gd name="connsiteY5" fmla="*/ 862930 h 1292613"/>
              <a:gd name="connsiteX6" fmla="*/ 11775122 w 12621185"/>
              <a:gd name="connsiteY6" fmla="*/ 1292613 h 1292613"/>
              <a:gd name="connsiteX7" fmla="*/ 11345439 w 12621185"/>
              <a:gd name="connsiteY7" fmla="*/ 1292613 h 1292613"/>
              <a:gd name="connsiteX8" fmla="*/ 10505765 w 12621185"/>
              <a:gd name="connsiteY8" fmla="*/ 862930 h 1292613"/>
              <a:gd name="connsiteX9" fmla="*/ 10935448 w 12621185"/>
              <a:gd name="connsiteY9" fmla="*/ 862930 h 1292613"/>
              <a:gd name="connsiteX10" fmla="*/ 10935448 w 12621185"/>
              <a:gd name="connsiteY10" fmla="*/ 1292613 h 1292613"/>
              <a:gd name="connsiteX11" fmla="*/ 10505765 w 12621185"/>
              <a:gd name="connsiteY11" fmla="*/ 1292613 h 1292613"/>
              <a:gd name="connsiteX12" fmla="*/ 9666091 w 12621185"/>
              <a:gd name="connsiteY12" fmla="*/ 862930 h 1292613"/>
              <a:gd name="connsiteX13" fmla="*/ 10095774 w 12621185"/>
              <a:gd name="connsiteY13" fmla="*/ 862930 h 1292613"/>
              <a:gd name="connsiteX14" fmla="*/ 10095774 w 12621185"/>
              <a:gd name="connsiteY14" fmla="*/ 1292613 h 1292613"/>
              <a:gd name="connsiteX15" fmla="*/ 9666091 w 12621185"/>
              <a:gd name="connsiteY15" fmla="*/ 1292613 h 1292613"/>
              <a:gd name="connsiteX16" fmla="*/ 8826417 w 12621185"/>
              <a:gd name="connsiteY16" fmla="*/ 862930 h 1292613"/>
              <a:gd name="connsiteX17" fmla="*/ 9256100 w 12621185"/>
              <a:gd name="connsiteY17" fmla="*/ 862930 h 1292613"/>
              <a:gd name="connsiteX18" fmla="*/ 9256100 w 12621185"/>
              <a:gd name="connsiteY18" fmla="*/ 1292613 h 1292613"/>
              <a:gd name="connsiteX19" fmla="*/ 8826417 w 12621185"/>
              <a:gd name="connsiteY19" fmla="*/ 1292613 h 1292613"/>
              <a:gd name="connsiteX20" fmla="*/ 7986743 w 12621185"/>
              <a:gd name="connsiteY20" fmla="*/ 862930 h 1292613"/>
              <a:gd name="connsiteX21" fmla="*/ 8416426 w 12621185"/>
              <a:gd name="connsiteY21" fmla="*/ 862930 h 1292613"/>
              <a:gd name="connsiteX22" fmla="*/ 8416426 w 12621185"/>
              <a:gd name="connsiteY22" fmla="*/ 1292613 h 1292613"/>
              <a:gd name="connsiteX23" fmla="*/ 7986743 w 12621185"/>
              <a:gd name="connsiteY23" fmla="*/ 1292613 h 1292613"/>
              <a:gd name="connsiteX24" fmla="*/ 7147069 w 12621185"/>
              <a:gd name="connsiteY24" fmla="*/ 862930 h 1292613"/>
              <a:gd name="connsiteX25" fmla="*/ 7576752 w 12621185"/>
              <a:gd name="connsiteY25" fmla="*/ 862930 h 1292613"/>
              <a:gd name="connsiteX26" fmla="*/ 7576752 w 12621185"/>
              <a:gd name="connsiteY26" fmla="*/ 1292613 h 1292613"/>
              <a:gd name="connsiteX27" fmla="*/ 7147069 w 12621185"/>
              <a:gd name="connsiteY27" fmla="*/ 1292613 h 1292613"/>
              <a:gd name="connsiteX28" fmla="*/ 6307395 w 12621185"/>
              <a:gd name="connsiteY28" fmla="*/ 862930 h 1292613"/>
              <a:gd name="connsiteX29" fmla="*/ 6737078 w 12621185"/>
              <a:gd name="connsiteY29" fmla="*/ 862930 h 1292613"/>
              <a:gd name="connsiteX30" fmla="*/ 6737078 w 12621185"/>
              <a:gd name="connsiteY30" fmla="*/ 1292613 h 1292613"/>
              <a:gd name="connsiteX31" fmla="*/ 6307395 w 12621185"/>
              <a:gd name="connsiteY31" fmla="*/ 1292613 h 1292613"/>
              <a:gd name="connsiteX32" fmla="*/ 5467724 w 12621185"/>
              <a:gd name="connsiteY32" fmla="*/ 862930 h 1292613"/>
              <a:gd name="connsiteX33" fmla="*/ 5897408 w 12621185"/>
              <a:gd name="connsiteY33" fmla="*/ 862930 h 1292613"/>
              <a:gd name="connsiteX34" fmla="*/ 5897408 w 12621185"/>
              <a:gd name="connsiteY34" fmla="*/ 1292613 h 1292613"/>
              <a:gd name="connsiteX35" fmla="*/ 5467724 w 12621185"/>
              <a:gd name="connsiteY35" fmla="*/ 1292613 h 1292613"/>
              <a:gd name="connsiteX36" fmla="*/ 4628059 w 12621185"/>
              <a:gd name="connsiteY36" fmla="*/ 862930 h 1292613"/>
              <a:gd name="connsiteX37" fmla="*/ 5057734 w 12621185"/>
              <a:gd name="connsiteY37" fmla="*/ 862930 h 1292613"/>
              <a:gd name="connsiteX38" fmla="*/ 5057734 w 12621185"/>
              <a:gd name="connsiteY38" fmla="*/ 1292613 h 1292613"/>
              <a:gd name="connsiteX39" fmla="*/ 4628059 w 12621185"/>
              <a:gd name="connsiteY39" fmla="*/ 1292613 h 1292613"/>
              <a:gd name="connsiteX40" fmla="*/ 3788380 w 12621185"/>
              <a:gd name="connsiteY40" fmla="*/ 862930 h 1292613"/>
              <a:gd name="connsiteX41" fmla="*/ 4218064 w 12621185"/>
              <a:gd name="connsiteY41" fmla="*/ 862930 h 1292613"/>
              <a:gd name="connsiteX42" fmla="*/ 4218064 w 12621185"/>
              <a:gd name="connsiteY42" fmla="*/ 1292613 h 1292613"/>
              <a:gd name="connsiteX43" fmla="*/ 3788380 w 12621185"/>
              <a:gd name="connsiteY43" fmla="*/ 1292613 h 1292613"/>
              <a:gd name="connsiteX44" fmla="*/ 2948707 w 12621185"/>
              <a:gd name="connsiteY44" fmla="*/ 862930 h 1292613"/>
              <a:gd name="connsiteX45" fmla="*/ 3378390 w 12621185"/>
              <a:gd name="connsiteY45" fmla="*/ 862930 h 1292613"/>
              <a:gd name="connsiteX46" fmla="*/ 3378390 w 12621185"/>
              <a:gd name="connsiteY46" fmla="*/ 1292613 h 1292613"/>
              <a:gd name="connsiteX47" fmla="*/ 2948707 w 12621185"/>
              <a:gd name="connsiteY47" fmla="*/ 1292613 h 1292613"/>
              <a:gd name="connsiteX48" fmla="*/ 2109032 w 12621185"/>
              <a:gd name="connsiteY48" fmla="*/ 862930 h 1292613"/>
              <a:gd name="connsiteX49" fmla="*/ 2538717 w 12621185"/>
              <a:gd name="connsiteY49" fmla="*/ 862930 h 1292613"/>
              <a:gd name="connsiteX50" fmla="*/ 2538717 w 12621185"/>
              <a:gd name="connsiteY50" fmla="*/ 1292613 h 1292613"/>
              <a:gd name="connsiteX51" fmla="*/ 2109032 w 12621185"/>
              <a:gd name="connsiteY51" fmla="*/ 1292613 h 1292613"/>
              <a:gd name="connsiteX52" fmla="*/ 1269358 w 12621185"/>
              <a:gd name="connsiteY52" fmla="*/ 862930 h 1292613"/>
              <a:gd name="connsiteX53" fmla="*/ 1699041 w 12621185"/>
              <a:gd name="connsiteY53" fmla="*/ 862930 h 1292613"/>
              <a:gd name="connsiteX54" fmla="*/ 1699041 w 12621185"/>
              <a:gd name="connsiteY54" fmla="*/ 1292613 h 1292613"/>
              <a:gd name="connsiteX55" fmla="*/ 1269358 w 12621185"/>
              <a:gd name="connsiteY55" fmla="*/ 1292613 h 1292613"/>
              <a:gd name="connsiteX56" fmla="*/ 429685 w 12621185"/>
              <a:gd name="connsiteY56" fmla="*/ 862930 h 1292613"/>
              <a:gd name="connsiteX57" fmla="*/ 859368 w 12621185"/>
              <a:gd name="connsiteY57" fmla="*/ 862930 h 1292613"/>
              <a:gd name="connsiteX58" fmla="*/ 859368 w 12621185"/>
              <a:gd name="connsiteY58" fmla="*/ 1292613 h 1292613"/>
              <a:gd name="connsiteX59" fmla="*/ 429685 w 12621185"/>
              <a:gd name="connsiteY59" fmla="*/ 1292613 h 1292613"/>
              <a:gd name="connsiteX60" fmla="*/ 11755427 w 12621185"/>
              <a:gd name="connsiteY60" fmla="*/ 432844 h 1292613"/>
              <a:gd name="connsiteX61" fmla="*/ 12185110 w 12621185"/>
              <a:gd name="connsiteY61" fmla="*/ 432844 h 1292613"/>
              <a:gd name="connsiteX62" fmla="*/ 12185110 w 12621185"/>
              <a:gd name="connsiteY62" fmla="*/ 862527 h 1292613"/>
              <a:gd name="connsiteX63" fmla="*/ 11755427 w 12621185"/>
              <a:gd name="connsiteY63" fmla="*/ 862527 h 1292613"/>
              <a:gd name="connsiteX64" fmla="*/ 10915756 w 12621185"/>
              <a:gd name="connsiteY64" fmla="*/ 432844 h 1292613"/>
              <a:gd name="connsiteX65" fmla="*/ 11345439 w 12621185"/>
              <a:gd name="connsiteY65" fmla="*/ 432844 h 1292613"/>
              <a:gd name="connsiteX66" fmla="*/ 11345439 w 12621185"/>
              <a:gd name="connsiteY66" fmla="*/ 862527 h 1292613"/>
              <a:gd name="connsiteX67" fmla="*/ 10915756 w 12621185"/>
              <a:gd name="connsiteY67" fmla="*/ 862527 h 1292613"/>
              <a:gd name="connsiteX68" fmla="*/ 10076082 w 12621185"/>
              <a:gd name="connsiteY68" fmla="*/ 432844 h 1292613"/>
              <a:gd name="connsiteX69" fmla="*/ 10505765 w 12621185"/>
              <a:gd name="connsiteY69" fmla="*/ 432844 h 1292613"/>
              <a:gd name="connsiteX70" fmla="*/ 10505765 w 12621185"/>
              <a:gd name="connsiteY70" fmla="*/ 862527 h 1292613"/>
              <a:gd name="connsiteX71" fmla="*/ 10076082 w 12621185"/>
              <a:gd name="connsiteY71" fmla="*/ 862527 h 1292613"/>
              <a:gd name="connsiteX72" fmla="*/ 9236408 w 12621185"/>
              <a:gd name="connsiteY72" fmla="*/ 432844 h 1292613"/>
              <a:gd name="connsiteX73" fmla="*/ 9666091 w 12621185"/>
              <a:gd name="connsiteY73" fmla="*/ 432844 h 1292613"/>
              <a:gd name="connsiteX74" fmla="*/ 9666091 w 12621185"/>
              <a:gd name="connsiteY74" fmla="*/ 862527 h 1292613"/>
              <a:gd name="connsiteX75" fmla="*/ 9236408 w 12621185"/>
              <a:gd name="connsiteY75" fmla="*/ 862527 h 1292613"/>
              <a:gd name="connsiteX76" fmla="*/ 8396734 w 12621185"/>
              <a:gd name="connsiteY76" fmla="*/ 432844 h 1292613"/>
              <a:gd name="connsiteX77" fmla="*/ 8826417 w 12621185"/>
              <a:gd name="connsiteY77" fmla="*/ 432844 h 1292613"/>
              <a:gd name="connsiteX78" fmla="*/ 8826417 w 12621185"/>
              <a:gd name="connsiteY78" fmla="*/ 862527 h 1292613"/>
              <a:gd name="connsiteX79" fmla="*/ 8396734 w 12621185"/>
              <a:gd name="connsiteY79" fmla="*/ 862527 h 1292613"/>
              <a:gd name="connsiteX80" fmla="*/ 7557060 w 12621185"/>
              <a:gd name="connsiteY80" fmla="*/ 432844 h 1292613"/>
              <a:gd name="connsiteX81" fmla="*/ 7986743 w 12621185"/>
              <a:gd name="connsiteY81" fmla="*/ 432844 h 1292613"/>
              <a:gd name="connsiteX82" fmla="*/ 7986743 w 12621185"/>
              <a:gd name="connsiteY82" fmla="*/ 862527 h 1292613"/>
              <a:gd name="connsiteX83" fmla="*/ 7557060 w 12621185"/>
              <a:gd name="connsiteY83" fmla="*/ 862527 h 1292613"/>
              <a:gd name="connsiteX84" fmla="*/ 6717386 w 12621185"/>
              <a:gd name="connsiteY84" fmla="*/ 432844 h 1292613"/>
              <a:gd name="connsiteX85" fmla="*/ 7147069 w 12621185"/>
              <a:gd name="connsiteY85" fmla="*/ 432844 h 1292613"/>
              <a:gd name="connsiteX86" fmla="*/ 7147069 w 12621185"/>
              <a:gd name="connsiteY86" fmla="*/ 862527 h 1292613"/>
              <a:gd name="connsiteX87" fmla="*/ 6717386 w 12621185"/>
              <a:gd name="connsiteY87" fmla="*/ 862527 h 1292613"/>
              <a:gd name="connsiteX88" fmla="*/ 5877715 w 12621185"/>
              <a:gd name="connsiteY88" fmla="*/ 432844 h 1292613"/>
              <a:gd name="connsiteX89" fmla="*/ 6307395 w 12621185"/>
              <a:gd name="connsiteY89" fmla="*/ 432844 h 1292613"/>
              <a:gd name="connsiteX90" fmla="*/ 6307395 w 12621185"/>
              <a:gd name="connsiteY90" fmla="*/ 862527 h 1292613"/>
              <a:gd name="connsiteX91" fmla="*/ 5877715 w 12621185"/>
              <a:gd name="connsiteY91" fmla="*/ 862527 h 1292613"/>
              <a:gd name="connsiteX92" fmla="*/ 5038041 w 12621185"/>
              <a:gd name="connsiteY92" fmla="*/ 432844 h 1292613"/>
              <a:gd name="connsiteX93" fmla="*/ 5467724 w 12621185"/>
              <a:gd name="connsiteY93" fmla="*/ 432844 h 1292613"/>
              <a:gd name="connsiteX94" fmla="*/ 5467724 w 12621185"/>
              <a:gd name="connsiteY94" fmla="*/ 862527 h 1292613"/>
              <a:gd name="connsiteX95" fmla="*/ 5038041 w 12621185"/>
              <a:gd name="connsiteY95" fmla="*/ 862527 h 1292613"/>
              <a:gd name="connsiteX96" fmla="*/ 4198368 w 12621185"/>
              <a:gd name="connsiteY96" fmla="*/ 432844 h 1292613"/>
              <a:gd name="connsiteX97" fmla="*/ 4628057 w 12621185"/>
              <a:gd name="connsiteY97" fmla="*/ 432844 h 1292613"/>
              <a:gd name="connsiteX98" fmla="*/ 4628057 w 12621185"/>
              <a:gd name="connsiteY98" fmla="*/ 862527 h 1292613"/>
              <a:gd name="connsiteX99" fmla="*/ 4198368 w 12621185"/>
              <a:gd name="connsiteY99" fmla="*/ 862527 h 1292613"/>
              <a:gd name="connsiteX100" fmla="*/ 3358695 w 12621185"/>
              <a:gd name="connsiteY100" fmla="*/ 432844 h 1292613"/>
              <a:gd name="connsiteX101" fmla="*/ 3788378 w 12621185"/>
              <a:gd name="connsiteY101" fmla="*/ 432844 h 1292613"/>
              <a:gd name="connsiteX102" fmla="*/ 3788378 w 12621185"/>
              <a:gd name="connsiteY102" fmla="*/ 862527 h 1292613"/>
              <a:gd name="connsiteX103" fmla="*/ 3358695 w 12621185"/>
              <a:gd name="connsiteY103" fmla="*/ 862527 h 1292613"/>
              <a:gd name="connsiteX104" fmla="*/ 2519022 w 12621185"/>
              <a:gd name="connsiteY104" fmla="*/ 432844 h 1292613"/>
              <a:gd name="connsiteX105" fmla="*/ 2948704 w 12621185"/>
              <a:gd name="connsiteY105" fmla="*/ 432844 h 1292613"/>
              <a:gd name="connsiteX106" fmla="*/ 2948704 w 12621185"/>
              <a:gd name="connsiteY106" fmla="*/ 862527 h 1292613"/>
              <a:gd name="connsiteX107" fmla="*/ 2519022 w 12621185"/>
              <a:gd name="connsiteY107" fmla="*/ 862527 h 1292613"/>
              <a:gd name="connsiteX108" fmla="*/ 1679347 w 12621185"/>
              <a:gd name="connsiteY108" fmla="*/ 432844 h 1292613"/>
              <a:gd name="connsiteX109" fmla="*/ 2109029 w 12621185"/>
              <a:gd name="connsiteY109" fmla="*/ 432844 h 1292613"/>
              <a:gd name="connsiteX110" fmla="*/ 2109029 w 12621185"/>
              <a:gd name="connsiteY110" fmla="*/ 862527 h 1292613"/>
              <a:gd name="connsiteX111" fmla="*/ 1679347 w 12621185"/>
              <a:gd name="connsiteY111" fmla="*/ 862527 h 1292613"/>
              <a:gd name="connsiteX112" fmla="*/ 839673 w 12621185"/>
              <a:gd name="connsiteY112" fmla="*/ 432844 h 1292613"/>
              <a:gd name="connsiteX113" fmla="*/ 1269356 w 12621185"/>
              <a:gd name="connsiteY113" fmla="*/ 432844 h 1292613"/>
              <a:gd name="connsiteX114" fmla="*/ 1269356 w 12621185"/>
              <a:gd name="connsiteY114" fmla="*/ 862527 h 1292613"/>
              <a:gd name="connsiteX115" fmla="*/ 839673 w 12621185"/>
              <a:gd name="connsiteY115" fmla="*/ 862527 h 1292613"/>
              <a:gd name="connsiteX116" fmla="*/ 0 w 12621185"/>
              <a:gd name="connsiteY116" fmla="*/ 432844 h 1292613"/>
              <a:gd name="connsiteX117" fmla="*/ 429682 w 12621185"/>
              <a:gd name="connsiteY117" fmla="*/ 432844 h 1292613"/>
              <a:gd name="connsiteX118" fmla="*/ 429682 w 12621185"/>
              <a:gd name="connsiteY118" fmla="*/ 862527 h 1292613"/>
              <a:gd name="connsiteX119" fmla="*/ 0 w 12621185"/>
              <a:gd name="connsiteY119" fmla="*/ 862527 h 1292613"/>
              <a:gd name="connsiteX120" fmla="*/ 12191502 w 12621185"/>
              <a:gd name="connsiteY120" fmla="*/ 0 h 1292613"/>
              <a:gd name="connsiteX121" fmla="*/ 12621185 w 12621185"/>
              <a:gd name="connsiteY121" fmla="*/ 0 h 1292613"/>
              <a:gd name="connsiteX122" fmla="*/ 12621185 w 12621185"/>
              <a:gd name="connsiteY122" fmla="*/ 429683 h 1292613"/>
              <a:gd name="connsiteX123" fmla="*/ 12191502 w 12621185"/>
              <a:gd name="connsiteY123" fmla="*/ 429683 h 1292613"/>
              <a:gd name="connsiteX124" fmla="*/ 11351831 w 12621185"/>
              <a:gd name="connsiteY124" fmla="*/ 0 h 1292613"/>
              <a:gd name="connsiteX125" fmla="*/ 11781514 w 12621185"/>
              <a:gd name="connsiteY125" fmla="*/ 0 h 1292613"/>
              <a:gd name="connsiteX126" fmla="*/ 11781514 w 12621185"/>
              <a:gd name="connsiteY126" fmla="*/ 429683 h 1292613"/>
              <a:gd name="connsiteX127" fmla="*/ 11351831 w 12621185"/>
              <a:gd name="connsiteY127" fmla="*/ 429683 h 1292613"/>
              <a:gd name="connsiteX128" fmla="*/ 10512157 w 12621185"/>
              <a:gd name="connsiteY128" fmla="*/ 0 h 1292613"/>
              <a:gd name="connsiteX129" fmla="*/ 10941840 w 12621185"/>
              <a:gd name="connsiteY129" fmla="*/ 0 h 1292613"/>
              <a:gd name="connsiteX130" fmla="*/ 10941840 w 12621185"/>
              <a:gd name="connsiteY130" fmla="*/ 429683 h 1292613"/>
              <a:gd name="connsiteX131" fmla="*/ 10512157 w 12621185"/>
              <a:gd name="connsiteY131" fmla="*/ 429683 h 1292613"/>
              <a:gd name="connsiteX132" fmla="*/ 9672483 w 12621185"/>
              <a:gd name="connsiteY132" fmla="*/ 0 h 1292613"/>
              <a:gd name="connsiteX133" fmla="*/ 10102166 w 12621185"/>
              <a:gd name="connsiteY133" fmla="*/ 0 h 1292613"/>
              <a:gd name="connsiteX134" fmla="*/ 10102166 w 12621185"/>
              <a:gd name="connsiteY134" fmla="*/ 429683 h 1292613"/>
              <a:gd name="connsiteX135" fmla="*/ 9672483 w 12621185"/>
              <a:gd name="connsiteY135" fmla="*/ 429683 h 1292613"/>
              <a:gd name="connsiteX136" fmla="*/ 8832809 w 12621185"/>
              <a:gd name="connsiteY136" fmla="*/ 0 h 1292613"/>
              <a:gd name="connsiteX137" fmla="*/ 9262492 w 12621185"/>
              <a:gd name="connsiteY137" fmla="*/ 0 h 1292613"/>
              <a:gd name="connsiteX138" fmla="*/ 9262492 w 12621185"/>
              <a:gd name="connsiteY138" fmla="*/ 429683 h 1292613"/>
              <a:gd name="connsiteX139" fmla="*/ 8832809 w 12621185"/>
              <a:gd name="connsiteY139" fmla="*/ 429683 h 1292613"/>
              <a:gd name="connsiteX140" fmla="*/ 7993135 w 12621185"/>
              <a:gd name="connsiteY140" fmla="*/ 0 h 1292613"/>
              <a:gd name="connsiteX141" fmla="*/ 8422818 w 12621185"/>
              <a:gd name="connsiteY141" fmla="*/ 0 h 1292613"/>
              <a:gd name="connsiteX142" fmla="*/ 8422818 w 12621185"/>
              <a:gd name="connsiteY142" fmla="*/ 429683 h 1292613"/>
              <a:gd name="connsiteX143" fmla="*/ 7993135 w 12621185"/>
              <a:gd name="connsiteY143" fmla="*/ 429683 h 1292613"/>
              <a:gd name="connsiteX144" fmla="*/ 7153461 w 12621185"/>
              <a:gd name="connsiteY144" fmla="*/ 0 h 1292613"/>
              <a:gd name="connsiteX145" fmla="*/ 7583144 w 12621185"/>
              <a:gd name="connsiteY145" fmla="*/ 0 h 1292613"/>
              <a:gd name="connsiteX146" fmla="*/ 7583144 w 12621185"/>
              <a:gd name="connsiteY146" fmla="*/ 429683 h 1292613"/>
              <a:gd name="connsiteX147" fmla="*/ 7153461 w 12621185"/>
              <a:gd name="connsiteY147" fmla="*/ 429683 h 1292613"/>
              <a:gd name="connsiteX148" fmla="*/ 6313787 w 12621185"/>
              <a:gd name="connsiteY148" fmla="*/ 0 h 1292613"/>
              <a:gd name="connsiteX149" fmla="*/ 6743470 w 12621185"/>
              <a:gd name="connsiteY149" fmla="*/ 0 h 1292613"/>
              <a:gd name="connsiteX150" fmla="*/ 6743470 w 12621185"/>
              <a:gd name="connsiteY150" fmla="*/ 429683 h 1292613"/>
              <a:gd name="connsiteX151" fmla="*/ 6313787 w 12621185"/>
              <a:gd name="connsiteY151" fmla="*/ 429683 h 1292613"/>
              <a:gd name="connsiteX152" fmla="*/ 5474113 w 12621185"/>
              <a:gd name="connsiteY152" fmla="*/ 0 h 1292613"/>
              <a:gd name="connsiteX153" fmla="*/ 5903796 w 12621185"/>
              <a:gd name="connsiteY153" fmla="*/ 0 h 1292613"/>
              <a:gd name="connsiteX154" fmla="*/ 5903796 w 12621185"/>
              <a:gd name="connsiteY154" fmla="*/ 429683 h 1292613"/>
              <a:gd name="connsiteX155" fmla="*/ 5474113 w 12621185"/>
              <a:gd name="connsiteY155" fmla="*/ 429683 h 1292613"/>
              <a:gd name="connsiteX156" fmla="*/ 4634439 w 12621185"/>
              <a:gd name="connsiteY156" fmla="*/ 0 h 1292613"/>
              <a:gd name="connsiteX157" fmla="*/ 5064124 w 12621185"/>
              <a:gd name="connsiteY157" fmla="*/ 0 h 1292613"/>
              <a:gd name="connsiteX158" fmla="*/ 5064124 w 12621185"/>
              <a:gd name="connsiteY158" fmla="*/ 429683 h 1292613"/>
              <a:gd name="connsiteX159" fmla="*/ 4634439 w 12621185"/>
              <a:gd name="connsiteY159" fmla="*/ 429683 h 1292613"/>
              <a:gd name="connsiteX160" fmla="*/ 3794767 w 12621185"/>
              <a:gd name="connsiteY160" fmla="*/ 0 h 1292613"/>
              <a:gd name="connsiteX161" fmla="*/ 4224450 w 12621185"/>
              <a:gd name="connsiteY161" fmla="*/ 0 h 1292613"/>
              <a:gd name="connsiteX162" fmla="*/ 4224450 w 12621185"/>
              <a:gd name="connsiteY162" fmla="*/ 429683 h 1292613"/>
              <a:gd name="connsiteX163" fmla="*/ 3794767 w 12621185"/>
              <a:gd name="connsiteY163" fmla="*/ 429683 h 1292613"/>
              <a:gd name="connsiteX164" fmla="*/ 2955094 w 12621185"/>
              <a:gd name="connsiteY164" fmla="*/ 0 h 1292613"/>
              <a:gd name="connsiteX165" fmla="*/ 3384776 w 12621185"/>
              <a:gd name="connsiteY165" fmla="*/ 0 h 1292613"/>
              <a:gd name="connsiteX166" fmla="*/ 3384776 w 12621185"/>
              <a:gd name="connsiteY166" fmla="*/ 429683 h 1292613"/>
              <a:gd name="connsiteX167" fmla="*/ 2955094 w 12621185"/>
              <a:gd name="connsiteY167" fmla="*/ 429683 h 1292613"/>
              <a:gd name="connsiteX168" fmla="*/ 2115419 w 12621185"/>
              <a:gd name="connsiteY168" fmla="*/ 0 h 1292613"/>
              <a:gd name="connsiteX169" fmla="*/ 2545103 w 12621185"/>
              <a:gd name="connsiteY169" fmla="*/ 0 h 1292613"/>
              <a:gd name="connsiteX170" fmla="*/ 2545103 w 12621185"/>
              <a:gd name="connsiteY170" fmla="*/ 429683 h 1292613"/>
              <a:gd name="connsiteX171" fmla="*/ 2115419 w 12621185"/>
              <a:gd name="connsiteY171" fmla="*/ 429683 h 1292613"/>
              <a:gd name="connsiteX172" fmla="*/ 1275745 w 12621185"/>
              <a:gd name="connsiteY172" fmla="*/ 0 h 1292613"/>
              <a:gd name="connsiteX173" fmla="*/ 1705428 w 12621185"/>
              <a:gd name="connsiteY173" fmla="*/ 0 h 1292613"/>
              <a:gd name="connsiteX174" fmla="*/ 1705428 w 12621185"/>
              <a:gd name="connsiteY174" fmla="*/ 429683 h 1292613"/>
              <a:gd name="connsiteX175" fmla="*/ 1275745 w 12621185"/>
              <a:gd name="connsiteY175" fmla="*/ 429683 h 1292613"/>
              <a:gd name="connsiteX176" fmla="*/ 436072 w 12621185"/>
              <a:gd name="connsiteY176" fmla="*/ 0 h 1292613"/>
              <a:gd name="connsiteX177" fmla="*/ 865755 w 12621185"/>
              <a:gd name="connsiteY177" fmla="*/ 0 h 1292613"/>
              <a:gd name="connsiteX178" fmla="*/ 865755 w 12621185"/>
              <a:gd name="connsiteY178" fmla="*/ 429683 h 1292613"/>
              <a:gd name="connsiteX179" fmla="*/ 436072 w 12621185"/>
              <a:gd name="connsiteY179" fmla="*/ 429683 h 1292613"/>
            </a:gdLst>
            <a:rect l="l" t="t" r="r" b="b"/>
            <a:pathLst>
              <a:path w="12621185" h="1292613">
                <a:moveTo>
                  <a:pt x="12185110" y="862930"/>
                </a:moveTo>
                <a:lnTo>
                  <a:pt x="12614793" y="862930"/>
                </a:lnTo>
                <a:lnTo>
                  <a:pt x="12614793" y="1292613"/>
                </a:lnTo>
                <a:lnTo>
                  <a:pt x="12185110" y="1292613"/>
                </a:lnTo>
                <a:close/>
                <a:moveTo>
                  <a:pt x="11345439" y="862930"/>
                </a:moveTo>
                <a:lnTo>
                  <a:pt x="11775122" y="862930"/>
                </a:lnTo>
                <a:lnTo>
                  <a:pt x="11775122" y="1292613"/>
                </a:lnTo>
                <a:lnTo>
                  <a:pt x="11345439" y="1292613"/>
                </a:lnTo>
                <a:close/>
                <a:moveTo>
                  <a:pt x="10505765" y="862930"/>
                </a:moveTo>
                <a:lnTo>
                  <a:pt x="10935448" y="862930"/>
                </a:lnTo>
                <a:lnTo>
                  <a:pt x="10935448" y="1292613"/>
                </a:lnTo>
                <a:lnTo>
                  <a:pt x="10505765" y="1292613"/>
                </a:lnTo>
                <a:close/>
                <a:moveTo>
                  <a:pt x="9666091" y="862930"/>
                </a:moveTo>
                <a:lnTo>
                  <a:pt x="10095774" y="862930"/>
                </a:lnTo>
                <a:lnTo>
                  <a:pt x="10095774" y="1292613"/>
                </a:lnTo>
                <a:lnTo>
                  <a:pt x="9666091" y="1292613"/>
                </a:lnTo>
                <a:close/>
                <a:moveTo>
                  <a:pt x="8826417" y="862930"/>
                </a:moveTo>
                <a:lnTo>
                  <a:pt x="9256100" y="862930"/>
                </a:lnTo>
                <a:lnTo>
                  <a:pt x="9256100" y="1292613"/>
                </a:lnTo>
                <a:lnTo>
                  <a:pt x="8826417" y="1292613"/>
                </a:lnTo>
                <a:close/>
                <a:moveTo>
                  <a:pt x="7986743" y="862930"/>
                </a:moveTo>
                <a:lnTo>
                  <a:pt x="8416426" y="862930"/>
                </a:lnTo>
                <a:lnTo>
                  <a:pt x="8416426" y="1292613"/>
                </a:lnTo>
                <a:lnTo>
                  <a:pt x="7986743" y="1292613"/>
                </a:lnTo>
                <a:close/>
                <a:moveTo>
                  <a:pt x="7147069" y="862930"/>
                </a:moveTo>
                <a:lnTo>
                  <a:pt x="7576752" y="862930"/>
                </a:lnTo>
                <a:lnTo>
                  <a:pt x="7576752" y="1292613"/>
                </a:lnTo>
                <a:lnTo>
                  <a:pt x="7147069" y="1292613"/>
                </a:lnTo>
                <a:close/>
                <a:moveTo>
                  <a:pt x="6307395" y="862930"/>
                </a:moveTo>
                <a:lnTo>
                  <a:pt x="6737078" y="862930"/>
                </a:lnTo>
                <a:lnTo>
                  <a:pt x="6737078" y="1292613"/>
                </a:lnTo>
                <a:lnTo>
                  <a:pt x="6307395" y="1292613"/>
                </a:lnTo>
                <a:close/>
                <a:moveTo>
                  <a:pt x="5467724" y="862930"/>
                </a:moveTo>
                <a:lnTo>
                  <a:pt x="5897408" y="862930"/>
                </a:lnTo>
                <a:lnTo>
                  <a:pt x="5897408" y="1292613"/>
                </a:lnTo>
                <a:lnTo>
                  <a:pt x="5467724" y="1292613"/>
                </a:lnTo>
                <a:close/>
                <a:moveTo>
                  <a:pt x="4628059" y="862930"/>
                </a:moveTo>
                <a:lnTo>
                  <a:pt x="5057734" y="862930"/>
                </a:lnTo>
                <a:lnTo>
                  <a:pt x="5057734" y="1292613"/>
                </a:lnTo>
                <a:lnTo>
                  <a:pt x="4628059" y="1292613"/>
                </a:lnTo>
                <a:close/>
                <a:moveTo>
                  <a:pt x="3788380" y="862930"/>
                </a:moveTo>
                <a:lnTo>
                  <a:pt x="4218064" y="862930"/>
                </a:lnTo>
                <a:lnTo>
                  <a:pt x="4218064" y="1292613"/>
                </a:lnTo>
                <a:lnTo>
                  <a:pt x="3788380" y="1292613"/>
                </a:lnTo>
                <a:close/>
                <a:moveTo>
                  <a:pt x="2948707" y="862930"/>
                </a:moveTo>
                <a:lnTo>
                  <a:pt x="3378390" y="862930"/>
                </a:lnTo>
                <a:lnTo>
                  <a:pt x="3378390" y="1292613"/>
                </a:lnTo>
                <a:lnTo>
                  <a:pt x="2948707" y="1292613"/>
                </a:lnTo>
                <a:close/>
                <a:moveTo>
                  <a:pt x="2109032" y="862930"/>
                </a:moveTo>
                <a:lnTo>
                  <a:pt x="2538717" y="862930"/>
                </a:lnTo>
                <a:lnTo>
                  <a:pt x="2538717" y="1292613"/>
                </a:lnTo>
                <a:lnTo>
                  <a:pt x="2109032" y="1292613"/>
                </a:lnTo>
                <a:close/>
                <a:moveTo>
                  <a:pt x="1269358" y="862930"/>
                </a:moveTo>
                <a:lnTo>
                  <a:pt x="1699041" y="862930"/>
                </a:lnTo>
                <a:lnTo>
                  <a:pt x="1699041" y="1292613"/>
                </a:lnTo>
                <a:lnTo>
                  <a:pt x="1269358" y="1292613"/>
                </a:lnTo>
                <a:close/>
                <a:moveTo>
                  <a:pt x="429685" y="862930"/>
                </a:moveTo>
                <a:lnTo>
                  <a:pt x="859368" y="862930"/>
                </a:lnTo>
                <a:lnTo>
                  <a:pt x="859368" y="1292613"/>
                </a:lnTo>
                <a:lnTo>
                  <a:pt x="429685" y="1292613"/>
                </a:lnTo>
                <a:close/>
                <a:moveTo>
                  <a:pt x="11755427" y="432844"/>
                </a:moveTo>
                <a:lnTo>
                  <a:pt x="12185110" y="432844"/>
                </a:lnTo>
                <a:lnTo>
                  <a:pt x="12185110" y="862527"/>
                </a:lnTo>
                <a:lnTo>
                  <a:pt x="11755427" y="862527"/>
                </a:lnTo>
                <a:close/>
                <a:moveTo>
                  <a:pt x="10915756" y="432844"/>
                </a:moveTo>
                <a:lnTo>
                  <a:pt x="11345439" y="432844"/>
                </a:lnTo>
                <a:lnTo>
                  <a:pt x="11345439" y="862527"/>
                </a:lnTo>
                <a:lnTo>
                  <a:pt x="10915756" y="862527"/>
                </a:lnTo>
                <a:close/>
                <a:moveTo>
                  <a:pt x="10076082" y="432844"/>
                </a:moveTo>
                <a:lnTo>
                  <a:pt x="10505765" y="432844"/>
                </a:lnTo>
                <a:lnTo>
                  <a:pt x="10505765" y="862527"/>
                </a:lnTo>
                <a:lnTo>
                  <a:pt x="10076082" y="862527"/>
                </a:lnTo>
                <a:close/>
                <a:moveTo>
                  <a:pt x="9236408" y="432844"/>
                </a:moveTo>
                <a:lnTo>
                  <a:pt x="9666091" y="432844"/>
                </a:lnTo>
                <a:lnTo>
                  <a:pt x="9666091" y="862527"/>
                </a:lnTo>
                <a:lnTo>
                  <a:pt x="9236408" y="862527"/>
                </a:lnTo>
                <a:close/>
                <a:moveTo>
                  <a:pt x="8396734" y="432844"/>
                </a:moveTo>
                <a:lnTo>
                  <a:pt x="8826417" y="432844"/>
                </a:lnTo>
                <a:lnTo>
                  <a:pt x="8826417" y="862527"/>
                </a:lnTo>
                <a:lnTo>
                  <a:pt x="8396734" y="862527"/>
                </a:lnTo>
                <a:close/>
                <a:moveTo>
                  <a:pt x="7557060" y="432844"/>
                </a:moveTo>
                <a:lnTo>
                  <a:pt x="7986743" y="432844"/>
                </a:lnTo>
                <a:lnTo>
                  <a:pt x="7986743" y="862527"/>
                </a:lnTo>
                <a:lnTo>
                  <a:pt x="7557060" y="862527"/>
                </a:lnTo>
                <a:close/>
                <a:moveTo>
                  <a:pt x="6717386" y="432844"/>
                </a:moveTo>
                <a:lnTo>
                  <a:pt x="7147069" y="432844"/>
                </a:lnTo>
                <a:lnTo>
                  <a:pt x="7147069" y="862527"/>
                </a:lnTo>
                <a:lnTo>
                  <a:pt x="6717386" y="862527"/>
                </a:lnTo>
                <a:close/>
                <a:moveTo>
                  <a:pt x="5877715" y="432844"/>
                </a:moveTo>
                <a:lnTo>
                  <a:pt x="6307395" y="432844"/>
                </a:lnTo>
                <a:lnTo>
                  <a:pt x="6307395" y="862527"/>
                </a:lnTo>
                <a:lnTo>
                  <a:pt x="5877715" y="862527"/>
                </a:lnTo>
                <a:close/>
                <a:moveTo>
                  <a:pt x="5038041" y="432844"/>
                </a:moveTo>
                <a:lnTo>
                  <a:pt x="5467724" y="432844"/>
                </a:lnTo>
                <a:lnTo>
                  <a:pt x="5467724" y="862527"/>
                </a:lnTo>
                <a:lnTo>
                  <a:pt x="5038041" y="862527"/>
                </a:lnTo>
                <a:close/>
                <a:moveTo>
                  <a:pt x="4198368" y="432844"/>
                </a:moveTo>
                <a:lnTo>
                  <a:pt x="4628057" y="432844"/>
                </a:lnTo>
                <a:lnTo>
                  <a:pt x="4628057" y="862527"/>
                </a:lnTo>
                <a:lnTo>
                  <a:pt x="4198368" y="862527"/>
                </a:lnTo>
                <a:close/>
                <a:moveTo>
                  <a:pt x="3358695" y="432844"/>
                </a:moveTo>
                <a:lnTo>
                  <a:pt x="3788378" y="432844"/>
                </a:lnTo>
                <a:lnTo>
                  <a:pt x="3788378" y="862527"/>
                </a:lnTo>
                <a:lnTo>
                  <a:pt x="3358695" y="862527"/>
                </a:lnTo>
                <a:close/>
                <a:moveTo>
                  <a:pt x="2519022" y="432844"/>
                </a:moveTo>
                <a:lnTo>
                  <a:pt x="2948704" y="432844"/>
                </a:lnTo>
                <a:lnTo>
                  <a:pt x="2948704" y="862527"/>
                </a:lnTo>
                <a:lnTo>
                  <a:pt x="2519022" y="862527"/>
                </a:lnTo>
                <a:close/>
                <a:moveTo>
                  <a:pt x="1679347" y="432844"/>
                </a:moveTo>
                <a:lnTo>
                  <a:pt x="2109029" y="432844"/>
                </a:lnTo>
                <a:lnTo>
                  <a:pt x="2109029" y="862527"/>
                </a:lnTo>
                <a:lnTo>
                  <a:pt x="1679347" y="862527"/>
                </a:lnTo>
                <a:close/>
                <a:moveTo>
                  <a:pt x="839673" y="432844"/>
                </a:moveTo>
                <a:lnTo>
                  <a:pt x="1269356" y="432844"/>
                </a:lnTo>
                <a:lnTo>
                  <a:pt x="1269356" y="862527"/>
                </a:lnTo>
                <a:lnTo>
                  <a:pt x="839673" y="862527"/>
                </a:lnTo>
                <a:close/>
                <a:moveTo>
                  <a:pt x="0" y="432844"/>
                </a:moveTo>
                <a:lnTo>
                  <a:pt x="429682" y="432844"/>
                </a:lnTo>
                <a:lnTo>
                  <a:pt x="429682" y="862527"/>
                </a:lnTo>
                <a:lnTo>
                  <a:pt x="0" y="862527"/>
                </a:lnTo>
                <a:close/>
                <a:moveTo>
                  <a:pt x="12191502" y="0"/>
                </a:moveTo>
                <a:lnTo>
                  <a:pt x="12621185" y="0"/>
                </a:lnTo>
                <a:lnTo>
                  <a:pt x="12621185" y="429683"/>
                </a:lnTo>
                <a:lnTo>
                  <a:pt x="12191502" y="429683"/>
                </a:lnTo>
                <a:close/>
                <a:moveTo>
                  <a:pt x="11351831" y="0"/>
                </a:moveTo>
                <a:lnTo>
                  <a:pt x="11781514" y="0"/>
                </a:lnTo>
                <a:lnTo>
                  <a:pt x="11781514" y="429683"/>
                </a:lnTo>
                <a:lnTo>
                  <a:pt x="11351831" y="429683"/>
                </a:lnTo>
                <a:close/>
                <a:moveTo>
                  <a:pt x="10512157" y="0"/>
                </a:moveTo>
                <a:lnTo>
                  <a:pt x="10941840" y="0"/>
                </a:lnTo>
                <a:lnTo>
                  <a:pt x="10941840" y="429683"/>
                </a:lnTo>
                <a:lnTo>
                  <a:pt x="10512157" y="429683"/>
                </a:lnTo>
                <a:close/>
                <a:moveTo>
                  <a:pt x="9672483" y="0"/>
                </a:moveTo>
                <a:lnTo>
                  <a:pt x="10102166" y="0"/>
                </a:lnTo>
                <a:lnTo>
                  <a:pt x="10102166" y="429683"/>
                </a:lnTo>
                <a:lnTo>
                  <a:pt x="9672483" y="429683"/>
                </a:lnTo>
                <a:close/>
                <a:moveTo>
                  <a:pt x="8832809" y="0"/>
                </a:moveTo>
                <a:lnTo>
                  <a:pt x="9262492" y="0"/>
                </a:lnTo>
                <a:lnTo>
                  <a:pt x="9262492" y="429683"/>
                </a:lnTo>
                <a:lnTo>
                  <a:pt x="8832809" y="429683"/>
                </a:lnTo>
                <a:close/>
                <a:moveTo>
                  <a:pt x="7993135" y="0"/>
                </a:moveTo>
                <a:lnTo>
                  <a:pt x="8422818" y="0"/>
                </a:lnTo>
                <a:lnTo>
                  <a:pt x="8422818" y="429683"/>
                </a:lnTo>
                <a:lnTo>
                  <a:pt x="7993135" y="429683"/>
                </a:lnTo>
                <a:close/>
                <a:moveTo>
                  <a:pt x="7153461" y="0"/>
                </a:moveTo>
                <a:lnTo>
                  <a:pt x="7583144" y="0"/>
                </a:lnTo>
                <a:lnTo>
                  <a:pt x="7583144" y="429683"/>
                </a:lnTo>
                <a:lnTo>
                  <a:pt x="7153461" y="429683"/>
                </a:lnTo>
                <a:close/>
                <a:moveTo>
                  <a:pt x="6313787" y="0"/>
                </a:moveTo>
                <a:lnTo>
                  <a:pt x="6743470" y="0"/>
                </a:lnTo>
                <a:lnTo>
                  <a:pt x="6743470" y="429683"/>
                </a:lnTo>
                <a:lnTo>
                  <a:pt x="6313787" y="429683"/>
                </a:lnTo>
                <a:close/>
                <a:moveTo>
                  <a:pt x="5474113" y="0"/>
                </a:moveTo>
                <a:lnTo>
                  <a:pt x="5903796" y="0"/>
                </a:lnTo>
                <a:lnTo>
                  <a:pt x="5903796" y="429683"/>
                </a:lnTo>
                <a:lnTo>
                  <a:pt x="5474113" y="429683"/>
                </a:lnTo>
                <a:close/>
                <a:moveTo>
                  <a:pt x="4634439" y="0"/>
                </a:moveTo>
                <a:lnTo>
                  <a:pt x="5064124" y="0"/>
                </a:lnTo>
                <a:lnTo>
                  <a:pt x="5064124" y="429683"/>
                </a:lnTo>
                <a:lnTo>
                  <a:pt x="4634439" y="429683"/>
                </a:lnTo>
                <a:close/>
                <a:moveTo>
                  <a:pt x="3794767" y="0"/>
                </a:moveTo>
                <a:lnTo>
                  <a:pt x="4224450" y="0"/>
                </a:lnTo>
                <a:lnTo>
                  <a:pt x="4224450" y="429683"/>
                </a:lnTo>
                <a:lnTo>
                  <a:pt x="3794767" y="429683"/>
                </a:lnTo>
                <a:close/>
                <a:moveTo>
                  <a:pt x="2955094" y="0"/>
                </a:moveTo>
                <a:lnTo>
                  <a:pt x="3384776" y="0"/>
                </a:lnTo>
                <a:lnTo>
                  <a:pt x="3384776" y="429683"/>
                </a:lnTo>
                <a:lnTo>
                  <a:pt x="2955094" y="429683"/>
                </a:lnTo>
                <a:close/>
                <a:moveTo>
                  <a:pt x="2115419" y="0"/>
                </a:moveTo>
                <a:lnTo>
                  <a:pt x="2545103" y="0"/>
                </a:lnTo>
                <a:lnTo>
                  <a:pt x="2545103" y="429683"/>
                </a:lnTo>
                <a:lnTo>
                  <a:pt x="2115419" y="429683"/>
                </a:lnTo>
                <a:close/>
                <a:moveTo>
                  <a:pt x="1275745" y="0"/>
                </a:moveTo>
                <a:lnTo>
                  <a:pt x="1705428" y="0"/>
                </a:lnTo>
                <a:lnTo>
                  <a:pt x="1705428" y="429683"/>
                </a:lnTo>
                <a:lnTo>
                  <a:pt x="1275745" y="429683"/>
                </a:lnTo>
                <a:close/>
                <a:moveTo>
                  <a:pt x="436072" y="0"/>
                </a:moveTo>
                <a:lnTo>
                  <a:pt x="865755" y="0"/>
                </a:lnTo>
                <a:lnTo>
                  <a:pt x="865755" y="429683"/>
                </a:lnTo>
                <a:lnTo>
                  <a:pt x="436072" y="42968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11465340" y="6134100"/>
            <a:ext cx="7239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574640" y="2138413"/>
            <a:ext cx="2590554" cy="896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PART.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910120" y="955687"/>
            <a:ext cx="1262253" cy="2079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/>
            <a:r>
              <a:rPr kumimoji="1" lang="en-US" altLang="zh-CN" sz="5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04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725342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829643" y="5369083"/>
            <a:ext cx="195011" cy="195039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093337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191676" y="5369083"/>
            <a:ext cx="206933" cy="19503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461333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562368" y="5369083"/>
            <a:ext cx="201541" cy="195039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8829328" y="5264797"/>
            <a:ext cx="403611" cy="4036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8941107" y="5369083"/>
            <a:ext cx="180052" cy="19503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7" name="标题 1"/>
          <p:cNvCxnSpPr/>
          <p:nvPr/>
        </p:nvCxnSpPr>
        <p:spPr>
          <a:xfrm rot="0" flipH="0" flipV="0">
            <a:off x="5385136" y="5466602"/>
            <a:ext cx="3295150" cy="0"/>
          </a:xfrm>
          <a:prstGeom prst="straightConnector1">
            <a:avLst/>
          </a:prstGeom>
          <a:noFill/>
          <a:ln w="12700" cap="sq">
            <a:solidFill>
              <a:schemeClr val="bg1"/>
            </a:solidFill>
            <a:miter/>
            <a:tailEnd type="triangle"/>
          </a:ln>
        </p:spPr>
      </p:cxnSp>
      <p:pic>
        <p:nvPicPr>
          <p:cNvPr id="28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2185" t="1829" r="1449" b="0"/>
          <a:stretch>
            <a:fillRect/>
          </a:stretch>
        </p:blipFill>
        <p:spPr>
          <a:xfrm rot="0" flipH="0" flipV="0">
            <a:off x="796743" y="1028700"/>
            <a:ext cx="4400354" cy="5452337"/>
          </a:xfrm>
          <a:custGeom>
            <a:avLst/>
            <a:gdLst>
              <a:gd name="connsiteX0" fmla="*/ 0 w 4400354"/>
              <a:gd name="connsiteY0" fmla="*/ 0 h 5452337"/>
              <a:gd name="connsiteX1" fmla="*/ 4400354 w 4400354"/>
              <a:gd name="connsiteY1" fmla="*/ 0 h 5452337"/>
              <a:gd name="connsiteX2" fmla="*/ 4400354 w 4400354"/>
              <a:gd name="connsiteY2" fmla="*/ 5452337 h 5452337"/>
              <a:gd name="connsiteX3" fmla="*/ 0 w 4400354"/>
              <a:gd name="connsiteY3" fmla="*/ 5452337 h 5452337"/>
            </a:gdLst>
            <a:rect l="l" t="t" r="r" b="b"/>
            <a:pathLst>
              <a:path w="4400354" h="5452337">
                <a:moveTo>
                  <a:pt x="0" y="0"/>
                </a:moveTo>
                <a:lnTo>
                  <a:pt x="4400354" y="0"/>
                </a:lnTo>
                <a:lnTo>
                  <a:pt x="4400354" y="5452337"/>
                </a:lnTo>
                <a:lnTo>
                  <a:pt x="0" y="54523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14275" t="6576" r="0" b="11122"/>
          <a:stretch>
            <a:fillRect/>
          </a:stretch>
        </p:blipFill>
        <p:spPr>
          <a:xfrm rot="0" flipH="0" flipV="0">
            <a:off x="1109517" y="1659074"/>
            <a:ext cx="1092286" cy="1023576"/>
          </a:xfrm>
          <a:custGeom>
            <a:avLst/>
            <a:gdLst>
              <a:gd name="connsiteX0" fmla="*/ 0 w 1092286"/>
              <a:gd name="connsiteY0" fmla="*/ 0 h 1023576"/>
              <a:gd name="connsiteX1" fmla="*/ 1092286 w 1092286"/>
              <a:gd name="connsiteY1" fmla="*/ 0 h 1023576"/>
              <a:gd name="connsiteX2" fmla="*/ 1092286 w 1092286"/>
              <a:gd name="connsiteY2" fmla="*/ 1023576 h 1023576"/>
              <a:gd name="connsiteX3" fmla="*/ 0 w 1092286"/>
              <a:gd name="connsiteY3" fmla="*/ 1023576 h 1023576"/>
            </a:gdLst>
            <a:rect l="l" t="t" r="r" b="b"/>
            <a:pathLst>
              <a:path w="1092286" h="1023576">
                <a:moveTo>
                  <a:pt x="0" y="0"/>
                </a:moveTo>
                <a:lnTo>
                  <a:pt x="1092286" y="0"/>
                </a:lnTo>
                <a:lnTo>
                  <a:pt x="1092286" y="1023576"/>
                </a:lnTo>
                <a:lnTo>
                  <a:pt x="0" y="10235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7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299328" y="3800140"/>
            <a:ext cx="1146147" cy="11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"/>
          <p:cNvPicPr>
            <a:picLocks noChangeAspect="1"/>
          </p:cNvPicPr>
          <p:nvPr/>
        </p:nvPicPr>
        <p:blipFill>
          <a:blip r:embed="rId8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264825" y="1768784"/>
            <a:ext cx="1482706" cy="1119472"/>
          </a:xfrm>
          <a:custGeom>
            <a:avLst/>
            <a:gdLst>
              <a:gd name="connsiteX0" fmla="*/ 0 w 1518036"/>
              <a:gd name="connsiteY0" fmla="*/ 0 h 1146147"/>
              <a:gd name="connsiteX1" fmla="*/ 1518036 w 1518036"/>
              <a:gd name="connsiteY1" fmla="*/ 0 h 1146147"/>
              <a:gd name="connsiteX2" fmla="*/ 1518036 w 1518036"/>
              <a:gd name="connsiteY2" fmla="*/ 1146147 h 1146147"/>
              <a:gd name="connsiteX3" fmla="*/ 0 w 1518036"/>
              <a:gd name="connsiteY3" fmla="*/ 1146147 h 1146147"/>
            </a:gdLst>
            <a:rect l="l" t="t" r="r" b="b"/>
            <a:pathLst>
              <a:path w="1518036" h="1146147">
                <a:moveTo>
                  <a:pt x="0" y="0"/>
                </a:moveTo>
                <a:lnTo>
                  <a:pt x="1518036" y="0"/>
                </a:lnTo>
                <a:lnTo>
                  <a:pt x="1518036" y="1146147"/>
                </a:lnTo>
                <a:lnTo>
                  <a:pt x="0" y="114614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" name="标题 1"/>
          <p:cNvSpPr txBox="1"/>
          <p:nvPr/>
        </p:nvSpPr>
        <p:spPr>
          <a:xfrm rot="0" flipH="0" flipV="0">
            <a:off x="5213624" y="3004072"/>
            <a:ext cx="6089376" cy="17718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/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A4EE">
                        <a:alpha val="100000"/>
                      </a:srgbClr>
                    </a:gs>
                    <a:gs pos="100000">
                      <a:srgbClr val="0140B8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核心主题：薪酬与福利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00A4EE"/>
      </a:accent1>
      <a:accent2>
        <a:srgbClr val="0140B8"/>
      </a:accent2>
      <a:accent3>
        <a:srgbClr val="FFC000"/>
      </a:accent3>
      <a:accent4>
        <a:srgbClr val="00B050"/>
      </a:accent4>
      <a:accent5>
        <a:srgbClr val="92D050"/>
      </a:accent5>
      <a:accent6>
        <a:srgbClr val="1D7AEC"/>
      </a:accent6>
      <a:hlink>
        <a:srgbClr val="D16311"/>
      </a:hlink>
      <a:folHlink>
        <a:srgbClr val="7030A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