
<file path=[Content_Types].xml><?xml version="1.0" encoding="utf-8"?>
<Types xmlns="http://schemas.openxmlformats.org/package/2006/content-types">
  <Default Extension="png" ContentType="image/png"/>
  <Default Extension="jpeg" ContentType="image/jpe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OPPOSans H"/>
      <p:regular r:id="rId15"/>
    </p:embeddedFont>
    <p:embeddedFont>
      <p:font typeface="OPPOSans R"/>
      <p:regular r:id="rId16"/>
    </p:embeddedFont>
    <p:embeddedFont>
      <p:font typeface="Source Han Sans CN Bold"/>
      <p:regular r:id="rId17"/>
    </p:embeddedFont>
    <p:embeddedFont>
      <p:font typeface="Source Han Sans"/>
      <p:regular r:id="rId18"/>
    </p:embeddedFont>
    <p:embeddedFont>
      <p:font typeface="OPPOSans B"/>
      <p:regular r:id="rId19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font" Target="fonts/font1.fntdata"/>
<Relationship Id="rId16" Type="http://schemas.openxmlformats.org/officeDocument/2006/relationships/font" Target="fonts/font3.fntdata"/>
<Relationship Id="rId17" Type="http://schemas.openxmlformats.org/officeDocument/2006/relationships/font" Target="fonts/font2.fntdata"/>
<Relationship Id="rId18" Type="http://schemas.openxmlformats.org/officeDocument/2006/relationships/font" Target="fonts/font5.fntdata"/>
<Relationship Id="rId19" Type="http://schemas.openxmlformats.org/officeDocument/2006/relationships/font" Target="fonts/font4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7.png"/>
<Relationship Id="rId3" Type="http://schemas.openxmlformats.org/officeDocument/2006/relationships/image" Target="../media/image8.png"/>
<Relationship Id="rId4" Type="http://schemas.openxmlformats.org/officeDocument/2006/relationships/image" Target="../media/image4.png"/>
<Relationship Id="rId5" Type="http://schemas.openxmlformats.org/officeDocument/2006/relationships/image" Target="../media/image2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jpeg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7.png"/>
<Relationship Id="rId3" Type="http://schemas.openxmlformats.org/officeDocument/2006/relationships/image" Target="../media/image8.png"/>
<Relationship Id="rId4" Type="http://schemas.openxmlformats.org/officeDocument/2006/relationships/image" Target="../media/image4.png"/>
<Relationship Id="rId5" Type="http://schemas.openxmlformats.org/officeDocument/2006/relationships/image" Target="../media/image2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7.png"/>
<Relationship Id="rId3" Type="http://schemas.openxmlformats.org/officeDocument/2006/relationships/image" Target="../media/image5.png"/>
<Relationship Id="rId4" Type="http://schemas.openxmlformats.org/officeDocument/2006/relationships/image" Target="../media/image8.png"/>
<Relationship Id="rId5" Type="http://schemas.openxmlformats.org/officeDocument/2006/relationships/image" Target="../media/image4.png"/>
<Relationship Id="rId6" Type="http://schemas.openxmlformats.org/officeDocument/2006/relationships/image" Target="../media/image2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png"/>
<Relationship Id="rId3" Type="http://schemas.openxmlformats.org/officeDocument/2006/relationships/image" Target="../media/image1.pn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7.png"/>
<Relationship Id="rId3" Type="http://schemas.openxmlformats.org/officeDocument/2006/relationships/image" Target="../media/image5.png"/>
<Relationship Id="rId4" Type="http://schemas.openxmlformats.org/officeDocument/2006/relationships/image" Target="../media/image8.png"/>
<Relationship Id="rId5" Type="http://schemas.openxmlformats.org/officeDocument/2006/relationships/image" Target="../media/image4.png"/>
<Relationship Id="rId6" Type="http://schemas.openxmlformats.org/officeDocument/2006/relationships/image" Target="../media/image2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7.png"/>
<Relationship Id="rId3" Type="http://schemas.openxmlformats.org/officeDocument/2006/relationships/image" Target="../media/image5.png"/>
<Relationship Id="rId4" Type="http://schemas.openxmlformats.org/officeDocument/2006/relationships/image" Target="../media/image8.png"/>
<Relationship Id="rId5" Type="http://schemas.openxmlformats.org/officeDocument/2006/relationships/image" Target="../media/image4.png"/>
<Relationship Id="rId6" Type="http://schemas.openxmlformats.org/officeDocument/2006/relationships/image" Target="../media/image2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623888" y="622429"/>
            <a:ext cx="8529945" cy="5613143"/>
          </a:xfrm>
          <a:prstGeom prst="plaque">
            <a:avLst>
              <a:gd name="adj" fmla="val 3509"/>
            </a:avLst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alphaModFix amt="85000"/>
          </a:blip>
          <a:srcRect l="17665" t="0" r="17665" b="0"/>
          <a:stretch>
            <a:fillRect/>
          </a:stretch>
        </p:blipFill>
        <p:spPr>
          <a:xfrm rot="0" flipH="1" flipV="0">
            <a:off x="633411" y="628649"/>
            <a:ext cx="8512404" cy="5601600"/>
          </a:xfrm>
          <a:custGeom>
            <a:avLst/>
            <a:gdLst>
              <a:gd name="connsiteX0" fmla="*/ 8066356 w 8529945"/>
              <a:gd name="connsiteY0" fmla="*/ 0 h 5613143"/>
              <a:gd name="connsiteX1" fmla="*/ 463589 w 8529945"/>
              <a:gd name="connsiteY1" fmla="*/ 0 h 5613143"/>
              <a:gd name="connsiteX2" fmla="*/ 0 w 8529945"/>
              <a:gd name="connsiteY2" fmla="*/ 463589 h 5613143"/>
              <a:gd name="connsiteX3" fmla="*/ 0 w 8529945"/>
              <a:gd name="connsiteY3" fmla="*/ 5149554 h 5613143"/>
              <a:gd name="connsiteX4" fmla="*/ 463589 w 8529945"/>
              <a:gd name="connsiteY4" fmla="*/ 5613143 h 5613143"/>
              <a:gd name="connsiteX5" fmla="*/ 8066356 w 8529945"/>
              <a:gd name="connsiteY5" fmla="*/ 5613143 h 5613143"/>
              <a:gd name="connsiteX6" fmla="*/ 8529945 w 8529945"/>
              <a:gd name="connsiteY6" fmla="*/ 5149554 h 5613143"/>
              <a:gd name="connsiteX7" fmla="*/ 8529945 w 8529945"/>
              <a:gd name="connsiteY7" fmla="*/ 463589 h 5613143"/>
              <a:gd name="connsiteX8" fmla="*/ 8066356 w 8529945"/>
              <a:gd name="connsiteY8" fmla="*/ 0 h 5613143"/>
            </a:gdLst>
            <a:rect l="l" t="t" r="r" b="b"/>
            <a:pathLst>
              <a:path w="8529945" h="5613143">
                <a:moveTo>
                  <a:pt x="8066356" y="0"/>
                </a:moveTo>
                <a:lnTo>
                  <a:pt x="463589" y="0"/>
                </a:lnTo>
                <a:cubicBezTo>
                  <a:pt x="207556" y="0"/>
                  <a:pt x="0" y="207556"/>
                  <a:pt x="0" y="463589"/>
                </a:cubicBezTo>
                <a:lnTo>
                  <a:pt x="0" y="5149554"/>
                </a:lnTo>
                <a:cubicBezTo>
                  <a:pt x="0" y="5405587"/>
                  <a:pt x="207556" y="5613143"/>
                  <a:pt x="463589" y="5613143"/>
                </a:cubicBezTo>
                <a:lnTo>
                  <a:pt x="8066356" y="5613143"/>
                </a:lnTo>
                <a:cubicBezTo>
                  <a:pt x="8322389" y="5613143"/>
                  <a:pt x="8529945" y="5405587"/>
                  <a:pt x="8529945" y="5149554"/>
                </a:cubicBezTo>
                <a:lnTo>
                  <a:pt x="8529945" y="463589"/>
                </a:lnTo>
                <a:cubicBezTo>
                  <a:pt x="8529945" y="207556"/>
                  <a:pt x="8322389" y="0"/>
                  <a:pt x="806635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54603" y="776418"/>
            <a:ext cx="8270020" cy="5306062"/>
          </a:xfrm>
          <a:prstGeom prst="plaque">
            <a:avLst>
              <a:gd name="adj" fmla="val 3509"/>
            </a:avLst>
          </a:prstGeom>
          <a:solidFill>
            <a:schemeClr val="bg1">
              <a:alpha val="58000"/>
            </a:schemeClr>
          </a:solidFill>
          <a:ln w="19050" cap="sq">
            <a:solidFill>
              <a:schemeClr val="accent1"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3876975" y="1442041"/>
            <a:ext cx="5040000" cy="576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2">
                  <a:lumMod val="60000"/>
                  <a:lumOff val="40000"/>
                </a:schemeClr>
              </a:gs>
              <a:gs pos="99083">
                <a:schemeClr val="accent2">
                  <a:lumMod val="40000"/>
                  <a:lumOff val="60000"/>
                  <a:alpha val="0"/>
                </a:schemeClr>
              </a:gs>
            </a:gsLst>
            <a:path path="circle">
              <a:fillToRect t="100000" l="100000"/>
            </a:path>
            <a:tileRect b="-100000" r="-10000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592310" y="1254841"/>
            <a:ext cx="2104146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741776" y="1345241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532665" y="2271751"/>
            <a:ext cx="6613071" cy="20973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5900">
                <a:ln w="12700">
                  <a:noFill/>
                </a:ln>
                <a:solidFill>
                  <a:srgbClr val="826F6C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教师年度考核总结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755822" y="5036909"/>
            <a:ext cx="2844365" cy="4103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336070" y="5036909"/>
            <a:ext cx="2844365" cy="4103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907716" y="5046398"/>
            <a:ext cx="1984059" cy="3912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汇报时间：20XX.X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340728" y="5033698"/>
            <a:ext cx="2005537" cy="4166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汇报人：AiPPT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624971" y="5018975"/>
            <a:ext cx="454819" cy="447675"/>
          </a:xfrm>
          <a:prstGeom prst="rect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592310" y="4982742"/>
            <a:ext cx="520141" cy="520141"/>
          </a:xfrm>
          <a:prstGeom prst="plaque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712461" y="5104313"/>
            <a:ext cx="279839" cy="276999"/>
          </a:xfrm>
          <a:custGeom>
            <a:avLst/>
            <a:gdLst>
              <a:gd name="connsiteX0" fmla="*/ 1163193 w 1872552"/>
              <a:gd name="connsiteY0" fmla="*/ 1008682 h 1853550"/>
              <a:gd name="connsiteX1" fmla="*/ 1670113 w 1872552"/>
              <a:gd name="connsiteY1" fmla="*/ 1008682 h 1853550"/>
              <a:gd name="connsiteX2" fmla="*/ 1839277 w 1872552"/>
              <a:gd name="connsiteY2" fmla="*/ 1177465 h 1853550"/>
              <a:gd name="connsiteX3" fmla="*/ 1839277 w 1872552"/>
              <a:gd name="connsiteY3" fmla="*/ 1684195 h 1853550"/>
              <a:gd name="connsiteX4" fmla="*/ 1670113 w 1872552"/>
              <a:gd name="connsiteY4" fmla="*/ 1853550 h 1853550"/>
              <a:gd name="connsiteX5" fmla="*/ 1163193 w 1872552"/>
              <a:gd name="connsiteY5" fmla="*/ 1853550 h 1853550"/>
              <a:gd name="connsiteX6" fmla="*/ 993838 w 1872552"/>
              <a:gd name="connsiteY6" fmla="*/ 1684195 h 1853550"/>
              <a:gd name="connsiteX7" fmla="*/ 993838 w 1872552"/>
              <a:gd name="connsiteY7" fmla="*/ 1177465 h 1853550"/>
              <a:gd name="connsiteX8" fmla="*/ 1163193 w 1872552"/>
              <a:gd name="connsiteY8" fmla="*/ 1008682 h 1853550"/>
              <a:gd name="connsiteX9" fmla="*/ 169355 w 1872552"/>
              <a:gd name="connsiteY9" fmla="*/ 1008682 h 1853550"/>
              <a:gd name="connsiteX10" fmla="*/ 676275 w 1872552"/>
              <a:gd name="connsiteY10" fmla="*/ 1008682 h 1853550"/>
              <a:gd name="connsiteX11" fmla="*/ 845439 w 1872552"/>
              <a:gd name="connsiteY11" fmla="*/ 1177465 h 1853550"/>
              <a:gd name="connsiteX12" fmla="*/ 845439 w 1872552"/>
              <a:gd name="connsiteY12" fmla="*/ 1684195 h 1853550"/>
              <a:gd name="connsiteX13" fmla="*/ 676275 w 1872552"/>
              <a:gd name="connsiteY13" fmla="*/ 1853550 h 1853550"/>
              <a:gd name="connsiteX14" fmla="*/ 169355 w 1872552"/>
              <a:gd name="connsiteY14" fmla="*/ 1853550 h 1853550"/>
              <a:gd name="connsiteX15" fmla="*/ 0 w 1872552"/>
              <a:gd name="connsiteY15" fmla="*/ 1684195 h 1853550"/>
              <a:gd name="connsiteX16" fmla="*/ 0 w 1872552"/>
              <a:gd name="connsiteY16" fmla="*/ 1177465 h 1853550"/>
              <a:gd name="connsiteX17" fmla="*/ 169355 w 1872552"/>
              <a:gd name="connsiteY17" fmla="*/ 1008682 h 1853550"/>
              <a:gd name="connsiteX18" fmla="*/ 169355 w 1872552"/>
              <a:gd name="connsiteY18" fmla="*/ 33514 h 1853550"/>
              <a:gd name="connsiteX19" fmla="*/ 676275 w 1872552"/>
              <a:gd name="connsiteY19" fmla="*/ 33514 h 1853550"/>
              <a:gd name="connsiteX20" fmla="*/ 845439 w 1872552"/>
              <a:gd name="connsiteY20" fmla="*/ 202297 h 1853550"/>
              <a:gd name="connsiteX21" fmla="*/ 845439 w 1872552"/>
              <a:gd name="connsiteY21" fmla="*/ 709027 h 1853550"/>
              <a:gd name="connsiteX22" fmla="*/ 676275 w 1872552"/>
              <a:gd name="connsiteY22" fmla="*/ 878382 h 1853550"/>
              <a:gd name="connsiteX23" fmla="*/ 169355 w 1872552"/>
              <a:gd name="connsiteY23" fmla="*/ 878382 h 1853550"/>
              <a:gd name="connsiteX24" fmla="*/ 0 w 1872552"/>
              <a:gd name="connsiteY24" fmla="*/ 709027 h 1853550"/>
              <a:gd name="connsiteX25" fmla="*/ 0 w 1872552"/>
              <a:gd name="connsiteY25" fmla="*/ 202297 h 1853550"/>
              <a:gd name="connsiteX26" fmla="*/ 169355 w 1872552"/>
              <a:gd name="connsiteY26" fmla="*/ 33514 h 1853550"/>
              <a:gd name="connsiteX27" fmla="*/ 1416605 w 1872552"/>
              <a:gd name="connsiteY27" fmla="*/ 0 h 1853550"/>
              <a:gd name="connsiteX28" fmla="*/ 1474183 w 1872552"/>
              <a:gd name="connsiteY28" fmla="*/ 23846 h 1853550"/>
              <a:gd name="connsiteX29" fmla="*/ 1848706 w 1872552"/>
              <a:gd name="connsiteY29" fmla="*/ 398369 h 1853550"/>
              <a:gd name="connsiteX30" fmla="*/ 1848706 w 1872552"/>
              <a:gd name="connsiteY30" fmla="*/ 513526 h 1853550"/>
              <a:gd name="connsiteX31" fmla="*/ 1474183 w 1872552"/>
              <a:gd name="connsiteY31" fmla="*/ 888049 h 1853550"/>
              <a:gd name="connsiteX32" fmla="*/ 1359026 w 1872552"/>
              <a:gd name="connsiteY32" fmla="*/ 888049 h 1853550"/>
              <a:gd name="connsiteX33" fmla="*/ 984408 w 1872552"/>
              <a:gd name="connsiteY33" fmla="*/ 513526 h 1853550"/>
              <a:gd name="connsiteX34" fmla="*/ 984408 w 1872552"/>
              <a:gd name="connsiteY34" fmla="*/ 398369 h 1853550"/>
              <a:gd name="connsiteX35" fmla="*/ 1359026 w 1872552"/>
              <a:gd name="connsiteY35" fmla="*/ 23846 h 1853550"/>
              <a:gd name="connsiteX36" fmla="*/ 1416605 w 1872552"/>
              <a:gd name="connsiteY36" fmla="*/ 0 h 1853550"/>
            </a:gdLst>
            <a:rect l="l" t="t" r="r" b="b"/>
            <a:pathLst>
              <a:path w="1872552" h="1853550">
                <a:moveTo>
                  <a:pt x="1163193" y="1008682"/>
                </a:moveTo>
                <a:lnTo>
                  <a:pt x="1670113" y="1008682"/>
                </a:lnTo>
                <a:cubicBezTo>
                  <a:pt x="1763348" y="1008786"/>
                  <a:pt x="1838963" y="1084230"/>
                  <a:pt x="1839277" y="1177465"/>
                </a:cubicBezTo>
                <a:lnTo>
                  <a:pt x="1839277" y="1684195"/>
                </a:lnTo>
                <a:cubicBezTo>
                  <a:pt x="1839277" y="1777652"/>
                  <a:pt x="1763570" y="1853445"/>
                  <a:pt x="1670113" y="1853550"/>
                </a:cubicBezTo>
                <a:lnTo>
                  <a:pt x="1163193" y="1853550"/>
                </a:lnTo>
                <a:cubicBezTo>
                  <a:pt x="1069661" y="1853550"/>
                  <a:pt x="993838" y="1777727"/>
                  <a:pt x="993838" y="1684195"/>
                </a:cubicBezTo>
                <a:lnTo>
                  <a:pt x="993838" y="1177465"/>
                </a:lnTo>
                <a:cubicBezTo>
                  <a:pt x="994153" y="1084156"/>
                  <a:pt x="1069883" y="1008681"/>
                  <a:pt x="1163193" y="1008682"/>
                </a:cubicBezTo>
                <a:close/>
                <a:moveTo>
                  <a:pt x="169355" y="1008682"/>
                </a:moveTo>
                <a:lnTo>
                  <a:pt x="676275" y="1008682"/>
                </a:lnTo>
                <a:cubicBezTo>
                  <a:pt x="769510" y="1008786"/>
                  <a:pt x="845125" y="1084230"/>
                  <a:pt x="845439" y="1177465"/>
                </a:cubicBezTo>
                <a:lnTo>
                  <a:pt x="845439" y="1684195"/>
                </a:lnTo>
                <a:cubicBezTo>
                  <a:pt x="845439" y="1777652"/>
                  <a:pt x="769732" y="1853445"/>
                  <a:pt x="676275" y="1853550"/>
                </a:cubicBezTo>
                <a:lnTo>
                  <a:pt x="169355" y="1853550"/>
                </a:lnTo>
                <a:cubicBezTo>
                  <a:pt x="75823" y="1853550"/>
                  <a:pt x="0" y="1777727"/>
                  <a:pt x="0" y="1684195"/>
                </a:cubicBezTo>
                <a:lnTo>
                  <a:pt x="0" y="1177465"/>
                </a:lnTo>
                <a:cubicBezTo>
                  <a:pt x="315" y="1084156"/>
                  <a:pt x="76045" y="1008681"/>
                  <a:pt x="169355" y="1008682"/>
                </a:cubicBezTo>
                <a:close/>
                <a:moveTo>
                  <a:pt x="169355" y="33514"/>
                </a:moveTo>
                <a:lnTo>
                  <a:pt x="676275" y="33514"/>
                </a:lnTo>
                <a:cubicBezTo>
                  <a:pt x="769510" y="33618"/>
                  <a:pt x="845125" y="109062"/>
                  <a:pt x="845439" y="202297"/>
                </a:cubicBezTo>
                <a:lnTo>
                  <a:pt x="845439" y="709027"/>
                </a:lnTo>
                <a:cubicBezTo>
                  <a:pt x="845439" y="802484"/>
                  <a:pt x="769732" y="878277"/>
                  <a:pt x="676275" y="878382"/>
                </a:cubicBezTo>
                <a:lnTo>
                  <a:pt x="169355" y="878382"/>
                </a:lnTo>
                <a:cubicBezTo>
                  <a:pt x="75823" y="878382"/>
                  <a:pt x="0" y="802559"/>
                  <a:pt x="0" y="709027"/>
                </a:cubicBezTo>
                <a:lnTo>
                  <a:pt x="0" y="202297"/>
                </a:lnTo>
                <a:cubicBezTo>
                  <a:pt x="315" y="108988"/>
                  <a:pt x="76045" y="33513"/>
                  <a:pt x="169355" y="33514"/>
                </a:cubicBezTo>
                <a:close/>
                <a:moveTo>
                  <a:pt x="1416605" y="0"/>
                </a:moveTo>
                <a:cubicBezTo>
                  <a:pt x="1437443" y="0"/>
                  <a:pt x="1458281" y="7948"/>
                  <a:pt x="1474183" y="23846"/>
                </a:cubicBezTo>
                <a:lnTo>
                  <a:pt x="1848706" y="398369"/>
                </a:lnTo>
                <a:cubicBezTo>
                  <a:pt x="1880501" y="430171"/>
                  <a:pt x="1880501" y="481724"/>
                  <a:pt x="1848706" y="513526"/>
                </a:cubicBezTo>
                <a:lnTo>
                  <a:pt x="1474183" y="888049"/>
                </a:lnTo>
                <a:cubicBezTo>
                  <a:pt x="1442379" y="919843"/>
                  <a:pt x="1390830" y="919843"/>
                  <a:pt x="1359026" y="888049"/>
                </a:cubicBezTo>
                <a:lnTo>
                  <a:pt x="984408" y="513526"/>
                </a:lnTo>
                <a:cubicBezTo>
                  <a:pt x="952613" y="481724"/>
                  <a:pt x="952613" y="430171"/>
                  <a:pt x="984408" y="398369"/>
                </a:cubicBezTo>
                <a:lnTo>
                  <a:pt x="1359026" y="23846"/>
                </a:lnTo>
                <a:cubicBezTo>
                  <a:pt x="1374928" y="7948"/>
                  <a:pt x="1395766" y="0"/>
                  <a:pt x="141660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5122551" y="5018975"/>
            <a:ext cx="454819" cy="447675"/>
          </a:xfrm>
          <a:prstGeom prst="rect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089275" y="4982742"/>
            <a:ext cx="520141" cy="520141"/>
          </a:xfrm>
          <a:prstGeom prst="plaque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209592" y="5104930"/>
            <a:ext cx="279506" cy="275765"/>
          </a:xfrm>
          <a:custGeom>
            <a:avLst/>
            <a:gdLst>
              <a:gd name="connsiteX0" fmla="*/ 1371696 w 1870330"/>
              <a:gd name="connsiteY0" fmla="*/ 1296270 h 1845296"/>
              <a:gd name="connsiteX1" fmla="*/ 1371696 w 1870330"/>
              <a:gd name="connsiteY1" fmla="*/ 1371136 h 1845296"/>
              <a:gd name="connsiteX2" fmla="*/ 1671448 w 1870330"/>
              <a:gd name="connsiteY2" fmla="*/ 1371136 h 1845296"/>
              <a:gd name="connsiteX3" fmla="*/ 1671448 w 1870330"/>
              <a:gd name="connsiteY3" fmla="*/ 1296270 h 1845296"/>
              <a:gd name="connsiteX4" fmla="*/ 1371696 w 1870330"/>
              <a:gd name="connsiteY4" fmla="*/ 996899 h 1845296"/>
              <a:gd name="connsiteX5" fmla="*/ 1371696 w 1870330"/>
              <a:gd name="connsiteY5" fmla="*/ 1071765 h 1845296"/>
              <a:gd name="connsiteX6" fmla="*/ 1671448 w 1870330"/>
              <a:gd name="connsiteY6" fmla="*/ 1071765 h 1845296"/>
              <a:gd name="connsiteX7" fmla="*/ 1671448 w 1870330"/>
              <a:gd name="connsiteY7" fmla="*/ 996899 h 1845296"/>
              <a:gd name="connsiteX8" fmla="*/ 1371696 w 1870330"/>
              <a:gd name="connsiteY8" fmla="*/ 747820 h 1845296"/>
              <a:gd name="connsiteX9" fmla="*/ 1371696 w 1870330"/>
              <a:gd name="connsiteY9" fmla="*/ 822401 h 1845296"/>
              <a:gd name="connsiteX10" fmla="*/ 1671448 w 1870330"/>
              <a:gd name="connsiteY10" fmla="*/ 822401 h 1845296"/>
              <a:gd name="connsiteX11" fmla="*/ 1671448 w 1870330"/>
              <a:gd name="connsiteY11" fmla="*/ 747820 h 1845296"/>
              <a:gd name="connsiteX12" fmla="*/ 1371696 w 1870330"/>
              <a:gd name="connsiteY12" fmla="*/ 473405 h 1845296"/>
              <a:gd name="connsiteX13" fmla="*/ 1371696 w 1870330"/>
              <a:gd name="connsiteY13" fmla="*/ 547986 h 1845296"/>
              <a:gd name="connsiteX14" fmla="*/ 1671448 w 1870330"/>
              <a:gd name="connsiteY14" fmla="*/ 547986 h 1845296"/>
              <a:gd name="connsiteX15" fmla="*/ 1671448 w 1870330"/>
              <a:gd name="connsiteY15" fmla="*/ 473405 h 1845296"/>
              <a:gd name="connsiteX16" fmla="*/ 1221963 w 1870330"/>
              <a:gd name="connsiteY16" fmla="*/ 224040 h 1845296"/>
              <a:gd name="connsiteX17" fmla="*/ 1794130 w 1870330"/>
              <a:gd name="connsiteY17" fmla="*/ 224040 h 1845296"/>
              <a:gd name="connsiteX18" fmla="*/ 1870330 w 1870330"/>
              <a:gd name="connsiteY18" fmla="*/ 298811 h 1845296"/>
              <a:gd name="connsiteX19" fmla="*/ 1870330 w 1870330"/>
              <a:gd name="connsiteY19" fmla="*/ 1570971 h 1845296"/>
              <a:gd name="connsiteX20" fmla="*/ 1794130 w 1870330"/>
              <a:gd name="connsiteY20" fmla="*/ 1645742 h 1845296"/>
              <a:gd name="connsiteX21" fmla="*/ 1221963 w 1870330"/>
              <a:gd name="connsiteY21" fmla="*/ 1645742 h 1845296"/>
              <a:gd name="connsiteX22" fmla="*/ 1221963 w 1870330"/>
              <a:gd name="connsiteY22" fmla="*/ 1383804 h 1845296"/>
              <a:gd name="connsiteX23" fmla="*/ 1298163 w 1870330"/>
              <a:gd name="connsiteY23" fmla="*/ 1383804 h 1845296"/>
              <a:gd name="connsiteX24" fmla="*/ 1298163 w 1870330"/>
              <a:gd name="connsiteY24" fmla="*/ 1309033 h 1845296"/>
              <a:gd name="connsiteX25" fmla="*/ 1221963 w 1870330"/>
              <a:gd name="connsiteY25" fmla="*/ 1309033 h 1845296"/>
              <a:gd name="connsiteX26" fmla="*/ 1221963 w 1870330"/>
              <a:gd name="connsiteY26" fmla="*/ 1084434 h 1845296"/>
              <a:gd name="connsiteX27" fmla="*/ 1298163 w 1870330"/>
              <a:gd name="connsiteY27" fmla="*/ 1084434 h 1845296"/>
              <a:gd name="connsiteX28" fmla="*/ 1298163 w 1870330"/>
              <a:gd name="connsiteY28" fmla="*/ 1009662 h 1845296"/>
              <a:gd name="connsiteX29" fmla="*/ 1221963 w 1870330"/>
              <a:gd name="connsiteY29" fmla="*/ 1009662 h 1845296"/>
              <a:gd name="connsiteX30" fmla="*/ 1221963 w 1870330"/>
              <a:gd name="connsiteY30" fmla="*/ 822496 h 1845296"/>
              <a:gd name="connsiteX31" fmla="*/ 1298163 w 1870330"/>
              <a:gd name="connsiteY31" fmla="*/ 822496 h 1845296"/>
              <a:gd name="connsiteX32" fmla="*/ 1298163 w 1870330"/>
              <a:gd name="connsiteY32" fmla="*/ 747725 h 1845296"/>
              <a:gd name="connsiteX33" fmla="*/ 1221963 w 1870330"/>
              <a:gd name="connsiteY33" fmla="*/ 747725 h 1845296"/>
              <a:gd name="connsiteX34" fmla="*/ 1221963 w 1870330"/>
              <a:gd name="connsiteY34" fmla="*/ 560654 h 1845296"/>
              <a:gd name="connsiteX35" fmla="*/ 1298163 w 1870330"/>
              <a:gd name="connsiteY35" fmla="*/ 560654 h 1845296"/>
              <a:gd name="connsiteX36" fmla="*/ 1298163 w 1870330"/>
              <a:gd name="connsiteY36" fmla="*/ 485883 h 1845296"/>
              <a:gd name="connsiteX37" fmla="*/ 1221963 w 1870330"/>
              <a:gd name="connsiteY37" fmla="*/ 485883 h 1845296"/>
              <a:gd name="connsiteX38" fmla="*/ 1054227 w 1870330"/>
              <a:gd name="connsiteY38" fmla="*/ 393 h 1845296"/>
              <a:gd name="connsiteX39" fmla="*/ 1054132 w 1870330"/>
              <a:gd name="connsiteY39" fmla="*/ 869 h 1845296"/>
              <a:gd name="connsiteX40" fmla="*/ 1083754 w 1870330"/>
              <a:gd name="connsiteY40" fmla="*/ 7727 h 1845296"/>
              <a:gd name="connsiteX41" fmla="*/ 1097470 w 1870330"/>
              <a:gd name="connsiteY41" fmla="*/ 36302 h 1845296"/>
              <a:gd name="connsiteX42" fmla="*/ 1097470 w 1870330"/>
              <a:gd name="connsiteY42" fmla="*/ 1808714 h 1845296"/>
              <a:gd name="connsiteX43" fmla="*/ 1083754 w 1870330"/>
              <a:gd name="connsiteY43" fmla="*/ 1837289 h 1845296"/>
              <a:gd name="connsiteX44" fmla="*/ 1060895 w 1870330"/>
              <a:gd name="connsiteY44" fmla="*/ 1845290 h 1845296"/>
              <a:gd name="connsiteX45" fmla="*/ 1053941 w 1870330"/>
              <a:gd name="connsiteY45" fmla="*/ 1844148 h 1845296"/>
              <a:gd name="connsiteX46" fmla="*/ 29623 w 1870330"/>
              <a:gd name="connsiteY46" fmla="*/ 1647932 h 1845296"/>
              <a:gd name="connsiteX47" fmla="*/ 0 w 1870330"/>
              <a:gd name="connsiteY47" fmla="*/ 1611071 h 1845296"/>
              <a:gd name="connsiteX48" fmla="*/ 0 w 1870330"/>
              <a:gd name="connsiteY48" fmla="*/ 233375 h 1845296"/>
              <a:gd name="connsiteX49" fmla="*/ 29813 w 1870330"/>
              <a:gd name="connsiteY49" fmla="*/ 196513 h 1845296"/>
            </a:gdLst>
            <a:rect l="l" t="t" r="r" b="b"/>
            <a:pathLst>
              <a:path w="1870330" h="1845296">
                <a:moveTo>
                  <a:pt x="1371696" y="1296270"/>
                </a:moveTo>
                <a:lnTo>
                  <a:pt x="1371696" y="1371136"/>
                </a:lnTo>
                <a:lnTo>
                  <a:pt x="1671448" y="1371136"/>
                </a:lnTo>
                <a:lnTo>
                  <a:pt x="1671448" y="1296270"/>
                </a:lnTo>
                <a:close/>
                <a:moveTo>
                  <a:pt x="1371696" y="996899"/>
                </a:moveTo>
                <a:lnTo>
                  <a:pt x="1371696" y="1071765"/>
                </a:lnTo>
                <a:lnTo>
                  <a:pt x="1671448" y="1071765"/>
                </a:lnTo>
                <a:lnTo>
                  <a:pt x="1671448" y="996899"/>
                </a:lnTo>
                <a:close/>
                <a:moveTo>
                  <a:pt x="1371696" y="747820"/>
                </a:moveTo>
                <a:lnTo>
                  <a:pt x="1371696" y="822401"/>
                </a:lnTo>
                <a:lnTo>
                  <a:pt x="1671448" y="822401"/>
                </a:lnTo>
                <a:lnTo>
                  <a:pt x="1671448" y="747820"/>
                </a:lnTo>
                <a:close/>
                <a:moveTo>
                  <a:pt x="1371696" y="473405"/>
                </a:moveTo>
                <a:lnTo>
                  <a:pt x="1371696" y="547986"/>
                </a:lnTo>
                <a:lnTo>
                  <a:pt x="1671448" y="547986"/>
                </a:lnTo>
                <a:lnTo>
                  <a:pt x="1671448" y="473405"/>
                </a:lnTo>
                <a:close/>
                <a:moveTo>
                  <a:pt x="1221963" y="224040"/>
                </a:moveTo>
                <a:lnTo>
                  <a:pt x="1794130" y="224040"/>
                </a:lnTo>
                <a:cubicBezTo>
                  <a:pt x="1835792" y="223723"/>
                  <a:pt x="1869863" y="257155"/>
                  <a:pt x="1870330" y="298811"/>
                </a:cubicBezTo>
                <a:lnTo>
                  <a:pt x="1870330" y="1570971"/>
                </a:lnTo>
                <a:cubicBezTo>
                  <a:pt x="1869863" y="1612623"/>
                  <a:pt x="1835792" y="1646056"/>
                  <a:pt x="1794130" y="1645742"/>
                </a:cubicBezTo>
                <a:lnTo>
                  <a:pt x="1221963" y="1645742"/>
                </a:lnTo>
                <a:lnTo>
                  <a:pt x="1221963" y="1383804"/>
                </a:lnTo>
                <a:lnTo>
                  <a:pt x="1298163" y="1383804"/>
                </a:lnTo>
                <a:lnTo>
                  <a:pt x="1298163" y="1309033"/>
                </a:lnTo>
                <a:lnTo>
                  <a:pt x="1221963" y="1309033"/>
                </a:lnTo>
                <a:lnTo>
                  <a:pt x="1221963" y="1084434"/>
                </a:lnTo>
                <a:lnTo>
                  <a:pt x="1298163" y="1084434"/>
                </a:lnTo>
                <a:lnTo>
                  <a:pt x="1298163" y="1009662"/>
                </a:lnTo>
                <a:lnTo>
                  <a:pt x="1221963" y="1009662"/>
                </a:lnTo>
                <a:lnTo>
                  <a:pt x="1221963" y="822496"/>
                </a:lnTo>
                <a:lnTo>
                  <a:pt x="1298163" y="822496"/>
                </a:lnTo>
                <a:lnTo>
                  <a:pt x="1298163" y="747725"/>
                </a:lnTo>
                <a:lnTo>
                  <a:pt x="1221963" y="747725"/>
                </a:lnTo>
                <a:lnTo>
                  <a:pt x="1221963" y="560654"/>
                </a:lnTo>
                <a:lnTo>
                  <a:pt x="1298163" y="560654"/>
                </a:lnTo>
                <a:lnTo>
                  <a:pt x="1298163" y="485883"/>
                </a:lnTo>
                <a:lnTo>
                  <a:pt x="1221963" y="485883"/>
                </a:lnTo>
                <a:close/>
                <a:moveTo>
                  <a:pt x="1054227" y="393"/>
                </a:moveTo>
                <a:lnTo>
                  <a:pt x="1054132" y="869"/>
                </a:lnTo>
                <a:cubicBezTo>
                  <a:pt x="1064533" y="-1498"/>
                  <a:pt x="1075449" y="1029"/>
                  <a:pt x="1083754" y="7727"/>
                </a:cubicBezTo>
                <a:cubicBezTo>
                  <a:pt x="1092260" y="14808"/>
                  <a:pt x="1097261" y="25237"/>
                  <a:pt x="1097470" y="36302"/>
                </a:cubicBezTo>
                <a:lnTo>
                  <a:pt x="1097470" y="1808714"/>
                </a:lnTo>
                <a:cubicBezTo>
                  <a:pt x="1097271" y="1819783"/>
                  <a:pt x="1092260" y="1830212"/>
                  <a:pt x="1083754" y="1837289"/>
                </a:cubicBezTo>
                <a:cubicBezTo>
                  <a:pt x="1077344" y="1842614"/>
                  <a:pt x="1069229" y="1845452"/>
                  <a:pt x="1060895" y="1845290"/>
                </a:cubicBezTo>
                <a:cubicBezTo>
                  <a:pt x="1058551" y="1845100"/>
                  <a:pt x="1056227" y="1844719"/>
                  <a:pt x="1053941" y="1844148"/>
                </a:cubicBezTo>
                <a:lnTo>
                  <a:pt x="29623" y="1647932"/>
                </a:lnTo>
                <a:cubicBezTo>
                  <a:pt x="12259" y="1644227"/>
                  <a:pt x="-124" y="1628825"/>
                  <a:pt x="0" y="1611071"/>
                </a:cubicBezTo>
                <a:lnTo>
                  <a:pt x="0" y="233375"/>
                </a:lnTo>
                <a:cubicBezTo>
                  <a:pt x="-105" y="215558"/>
                  <a:pt x="12373" y="200139"/>
                  <a:pt x="29813" y="19651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pic>
        <p:nvPicPr>
          <p:cNvPr id="20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12307" t="14785" r="17860" b="11180"/>
          <a:stretch>
            <a:fillRect/>
          </a:stretch>
        </p:blipFill>
        <p:spPr>
          <a:xfrm rot="0" flipH="0" flipV="0">
            <a:off x="8211389" y="2365242"/>
            <a:ext cx="3710569" cy="3938892"/>
          </a:xfrm>
          <a:custGeom>
            <a:avLst/>
            <a:gdLst>
              <a:gd name="connsiteX0" fmla="*/ 0 w 3261199"/>
              <a:gd name="connsiteY0" fmla="*/ 0 h 3461871"/>
              <a:gd name="connsiteX1" fmla="*/ 3261199 w 3261199"/>
              <a:gd name="connsiteY1" fmla="*/ 0 h 3461871"/>
              <a:gd name="connsiteX2" fmla="*/ 3261199 w 3261199"/>
              <a:gd name="connsiteY2" fmla="*/ 3461871 h 3461871"/>
              <a:gd name="connsiteX3" fmla="*/ 0 w 3261199"/>
              <a:gd name="connsiteY3" fmla="*/ 3461871 h 3461871"/>
            </a:gdLst>
            <a:rect l="l" t="t" r="r" b="b"/>
            <a:pathLst>
              <a:path w="3261199" h="3461871">
                <a:moveTo>
                  <a:pt x="0" y="0"/>
                </a:moveTo>
                <a:lnTo>
                  <a:pt x="3261199" y="0"/>
                </a:lnTo>
                <a:lnTo>
                  <a:pt x="3261199" y="3461871"/>
                </a:lnTo>
                <a:lnTo>
                  <a:pt x="0" y="346187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1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12307" t="14785" r="17860" b="11180"/>
          <a:stretch>
            <a:fillRect/>
          </a:stretch>
        </p:blipFill>
        <p:spPr>
          <a:xfrm rot="0" flipH="1" flipV="0">
            <a:off x="-88779" y="36980"/>
            <a:ext cx="1755822" cy="1863864"/>
          </a:xfrm>
          <a:custGeom>
            <a:avLst/>
            <a:gdLst>
              <a:gd name="connsiteX0" fmla="*/ 0 w 3261199"/>
              <a:gd name="connsiteY0" fmla="*/ 0 h 3461871"/>
              <a:gd name="connsiteX1" fmla="*/ 3261199 w 3261199"/>
              <a:gd name="connsiteY1" fmla="*/ 0 h 3461871"/>
              <a:gd name="connsiteX2" fmla="*/ 3261199 w 3261199"/>
              <a:gd name="connsiteY2" fmla="*/ 3461871 h 3461871"/>
              <a:gd name="connsiteX3" fmla="*/ 0 w 3261199"/>
              <a:gd name="connsiteY3" fmla="*/ 3461871 h 3461871"/>
            </a:gdLst>
            <a:rect l="l" t="t" r="r" b="b"/>
            <a:pathLst>
              <a:path w="3261199" h="3461871">
                <a:moveTo>
                  <a:pt x="0" y="0"/>
                </a:moveTo>
                <a:lnTo>
                  <a:pt x="3261199" y="0"/>
                </a:lnTo>
                <a:lnTo>
                  <a:pt x="3261199" y="3461871"/>
                </a:lnTo>
                <a:lnTo>
                  <a:pt x="0" y="346187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2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22165" r="0" b="16605"/>
          <a:stretch>
            <a:fillRect/>
          </a:stretch>
        </p:blipFill>
        <p:spPr>
          <a:xfrm rot="0" flipH="0" flipV="0">
            <a:off x="6231369" y="4224426"/>
            <a:ext cx="2399546" cy="824287"/>
          </a:xfrm>
          <a:custGeom>
            <a:avLst/>
            <a:gdLst>
              <a:gd name="connsiteX0" fmla="*/ 0 w 2847079"/>
              <a:gd name="connsiteY0" fmla="*/ 0 h 978023"/>
              <a:gd name="connsiteX1" fmla="*/ 2847079 w 2847079"/>
              <a:gd name="connsiteY1" fmla="*/ 0 h 978023"/>
              <a:gd name="connsiteX2" fmla="*/ 2847079 w 2847079"/>
              <a:gd name="connsiteY2" fmla="*/ 978023 h 978023"/>
              <a:gd name="connsiteX3" fmla="*/ 0 w 2847079"/>
              <a:gd name="connsiteY3" fmla="*/ 978023 h 978023"/>
            </a:gdLst>
            <a:rect l="l" t="t" r="r" b="b"/>
            <a:pathLst>
              <a:path w="2847079" h="978023">
                <a:moveTo>
                  <a:pt x="0" y="0"/>
                </a:moveTo>
                <a:lnTo>
                  <a:pt x="2847079" y="0"/>
                </a:lnTo>
                <a:lnTo>
                  <a:pt x="2847079" y="978023"/>
                </a:lnTo>
                <a:lnTo>
                  <a:pt x="0" y="978023"/>
                </a:lnTo>
                <a:close/>
              </a:path>
            </a:pathLst>
          </a:custGeom>
          <a:noFill/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1564861"/>
            <a:ext cx="3169888" cy="4134678"/>
          </a:xfrm>
          <a:prstGeom prst="roundRect">
            <a:avLst>
              <a:gd name="adj" fmla="val 3148"/>
            </a:avLst>
          </a:prstGeom>
          <a:solidFill>
            <a:schemeClr val="bg1"/>
          </a:solidFill>
          <a:ln w="19050" cap="sq">
            <a:solidFill>
              <a:schemeClr val="accent2"/>
            </a:solidFill>
            <a:miter/>
          </a:ln>
          <a:effectLst>
            <a:outerShdw dist="88900" blurRad="0" dir="2340000" sx="100000" sy="100000" kx="0" ky="0" algn="ctr" rotWithShape="0">
              <a:schemeClr val="accent3">
                <a:alpha val="10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397708" y="1893780"/>
            <a:ext cx="1695272" cy="1695272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95344" y="4173467"/>
            <a:ext cx="2700000" cy="13481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57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积极参与校园文化活动的组织和策划，丰富学生的校园生活。
通过文化节、艺术节和体育赛事等活动，培养学生的审美情趣和团队精神。
通过校园文化活动，加强学生对学校文化的认同感和归属感。</a:t>
            </a:r>
            <a:endParaRPr kumimoji="1" lang="zh-CN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4973" t="0" r="14973" b="0"/>
          <a:stretch>
            <a:fillRect/>
          </a:stretch>
        </p:blipFill>
        <p:spPr>
          <a:xfrm rot="0" flipH="0" flipV="0">
            <a:off x="1456534" y="1952606"/>
            <a:ext cx="1577620" cy="1577620"/>
          </a:xfrm>
          <a:custGeom>
            <a:avLst/>
            <a:gdLst/>
            <a:rect l="l" t="t" r="r" b="b"/>
            <a:pathLst>
              <a:path w="1577620" h="1577620">
                <a:moveTo>
                  <a:pt x="788810" y="0"/>
                </a:moveTo>
                <a:cubicBezTo>
                  <a:pt x="1224457" y="0"/>
                  <a:pt x="1577620" y="353163"/>
                  <a:pt x="1577620" y="788810"/>
                </a:cubicBezTo>
                <a:cubicBezTo>
                  <a:pt x="1577620" y="1224457"/>
                  <a:pt x="1224457" y="1577620"/>
                  <a:pt x="788810" y="1577620"/>
                </a:cubicBezTo>
                <a:cubicBezTo>
                  <a:pt x="353163" y="1577620"/>
                  <a:pt x="0" y="1224457"/>
                  <a:pt x="0" y="788810"/>
                </a:cubicBezTo>
                <a:cubicBezTo>
                  <a:pt x="0" y="353163"/>
                  <a:pt x="353163" y="0"/>
                  <a:pt x="78881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标题 1"/>
          <p:cNvSpPr txBox="1"/>
          <p:nvPr/>
        </p:nvSpPr>
        <p:spPr>
          <a:xfrm rot="0" flipH="0" flipV="0">
            <a:off x="1273422" y="1892331"/>
            <a:ext cx="495935" cy="495935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299089" y="2017188"/>
            <a:ext cx="4445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95344" y="3712460"/>
            <a:ext cx="2700000" cy="4022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校园文化活动组织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504706" y="1564861"/>
            <a:ext cx="3169888" cy="4134678"/>
          </a:xfrm>
          <a:prstGeom prst="roundRect">
            <a:avLst>
              <a:gd name="adj" fmla="val 3148"/>
            </a:avLst>
          </a:prstGeom>
          <a:solidFill>
            <a:schemeClr val="bg1"/>
          </a:solidFill>
          <a:ln w="19050" cap="sq">
            <a:solidFill>
              <a:schemeClr val="accent2"/>
            </a:solidFill>
            <a:miter/>
          </a:ln>
          <a:effectLst>
            <a:outerShdw dist="88900" blurRad="0" dir="2340000" sx="100000" sy="100000" kx="0" ky="0" algn="ctr" rotWithShape="0">
              <a:schemeClr val="accent3">
                <a:alpha val="10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242014" y="1893780"/>
            <a:ext cx="1695272" cy="1695272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739650" y="4173467"/>
            <a:ext cx="2700000" cy="13481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57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参与学校环境的美化和绿化工作，创造一个优美的学习和工作环境。
通过班级绿化和校园清洁活动，培养学生的环保意识和责任感。
通过学校环境的改善，提升学校的整体形象和教育品质。</a:t>
            </a:r>
            <a:endParaRPr kumimoji="1" lang="zh-CN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4973" t="0" r="14973" b="0"/>
          <a:stretch>
            <a:fillRect/>
          </a:stretch>
        </p:blipFill>
        <p:spPr>
          <a:xfrm rot="0" flipH="0" flipV="0">
            <a:off x="5300840" y="1952606"/>
            <a:ext cx="1577620" cy="1577620"/>
          </a:xfrm>
          <a:custGeom>
            <a:avLst/>
            <a:gdLst/>
            <a:rect l="l" t="t" r="r" b="b"/>
            <a:pathLst>
              <a:path w="1577620" h="1577620">
                <a:moveTo>
                  <a:pt x="788810" y="0"/>
                </a:moveTo>
                <a:cubicBezTo>
                  <a:pt x="1224457" y="0"/>
                  <a:pt x="1577620" y="353163"/>
                  <a:pt x="1577620" y="788810"/>
                </a:cubicBezTo>
                <a:cubicBezTo>
                  <a:pt x="1577620" y="1224457"/>
                  <a:pt x="1224457" y="1577620"/>
                  <a:pt x="788810" y="1577620"/>
                </a:cubicBezTo>
                <a:cubicBezTo>
                  <a:pt x="353163" y="1577620"/>
                  <a:pt x="0" y="1224457"/>
                  <a:pt x="0" y="788810"/>
                </a:cubicBezTo>
                <a:cubicBezTo>
                  <a:pt x="0" y="353163"/>
                  <a:pt x="353163" y="0"/>
                  <a:pt x="78881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0" flipV="0">
            <a:off x="5117728" y="1892331"/>
            <a:ext cx="495935" cy="495935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143395" y="2017188"/>
            <a:ext cx="4445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02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739650" y="3712460"/>
            <a:ext cx="2700000" cy="4022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学校环境美化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349012" y="1564861"/>
            <a:ext cx="3169888" cy="4134678"/>
          </a:xfrm>
          <a:prstGeom prst="roundRect">
            <a:avLst>
              <a:gd name="adj" fmla="val 3148"/>
            </a:avLst>
          </a:prstGeom>
          <a:solidFill>
            <a:schemeClr val="bg1"/>
          </a:solidFill>
          <a:ln w="19050" cap="sq">
            <a:solidFill>
              <a:schemeClr val="accent2"/>
            </a:solidFill>
            <a:miter/>
          </a:ln>
          <a:effectLst>
            <a:outerShdw dist="88900" blurRad="0" dir="2340000" sx="100000" sy="100000" kx="0" ky="0" algn="ctr" rotWithShape="0">
              <a:schemeClr val="accent3">
                <a:alpha val="10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9086320" y="1893780"/>
            <a:ext cx="1695272" cy="1695272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8583956" y="4173467"/>
            <a:ext cx="2700000" cy="13481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57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重视学校的安全管理，参与制定和执行安全预案，保障学生的人身安全。
定期开展安全教育和演练，提高学生的安全意识和自我保护能力。
通过安全管理，为学生提供一个安全、和谐的学习环境。</a:t>
            </a:r>
            <a:endParaRPr kumimoji="1" lang="zh-CN" altLang="en-US"/>
          </a:p>
        </p:txBody>
      </p:sp>
      <p:pic>
        <p:nvPicPr>
          <p:cNvPr id="20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4973" t="0" r="14973" b="0"/>
          <a:stretch>
            <a:fillRect/>
          </a:stretch>
        </p:blipFill>
        <p:spPr>
          <a:xfrm rot="0" flipH="0" flipV="0">
            <a:off x="9145146" y="1952606"/>
            <a:ext cx="1577620" cy="1577620"/>
          </a:xfrm>
          <a:custGeom>
            <a:avLst/>
            <a:gdLst/>
            <a:rect l="l" t="t" r="r" b="b"/>
            <a:pathLst>
              <a:path w="1577620" h="1577620">
                <a:moveTo>
                  <a:pt x="788810" y="0"/>
                </a:moveTo>
                <a:cubicBezTo>
                  <a:pt x="1224457" y="0"/>
                  <a:pt x="1577620" y="353163"/>
                  <a:pt x="1577620" y="788810"/>
                </a:cubicBezTo>
                <a:cubicBezTo>
                  <a:pt x="1577620" y="1224457"/>
                  <a:pt x="1224457" y="1577620"/>
                  <a:pt x="788810" y="1577620"/>
                </a:cubicBezTo>
                <a:cubicBezTo>
                  <a:pt x="353163" y="1577620"/>
                  <a:pt x="0" y="1224457"/>
                  <a:pt x="0" y="788810"/>
                </a:cubicBezTo>
                <a:cubicBezTo>
                  <a:pt x="0" y="353163"/>
                  <a:pt x="353163" y="0"/>
                  <a:pt x="78881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1" name="标题 1"/>
          <p:cNvSpPr txBox="1"/>
          <p:nvPr/>
        </p:nvSpPr>
        <p:spPr>
          <a:xfrm rot="0" flipH="0" flipV="0">
            <a:off x="8962033" y="1892331"/>
            <a:ext cx="495935" cy="495935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8987701" y="2017188"/>
            <a:ext cx="4445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03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8583956" y="3712460"/>
            <a:ext cx="2700000" cy="4022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学校安全管理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1007545" y="210957"/>
            <a:ext cx="10696755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学校文化建设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682743" y="334905"/>
            <a:ext cx="218940" cy="218940"/>
          </a:xfrm>
          <a:prstGeom prst="chevr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487699" y="334905"/>
            <a:ext cx="218940" cy="21894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292654" y="334905"/>
            <a:ext cx="218940" cy="2189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040186" y="3697875"/>
            <a:ext cx="5023920" cy="2061834"/>
          </a:xfrm>
          <a:custGeom>
            <a:avLst/>
            <a:gdLst>
              <a:gd name="connsiteX0" fmla="*/ 107400 w 4515853"/>
              <a:gd name="connsiteY0" fmla="*/ 0 h 1853322"/>
              <a:gd name="connsiteX1" fmla="*/ 3826975 w 4515853"/>
              <a:gd name="connsiteY1" fmla="*/ 0 h 1853322"/>
              <a:gd name="connsiteX2" fmla="*/ 3822533 w 4515853"/>
              <a:gd name="connsiteY2" fmla="*/ 44063 h 1853322"/>
              <a:gd name="connsiteX3" fmla="*/ 4315828 w 4515853"/>
              <a:gd name="connsiteY3" fmla="*/ 537358 h 1853322"/>
              <a:gd name="connsiteX4" fmla="*/ 4507841 w 4515853"/>
              <a:gd name="connsiteY4" fmla="*/ 498592 h 1853322"/>
              <a:gd name="connsiteX5" fmla="*/ 4515853 w 4515853"/>
              <a:gd name="connsiteY5" fmla="*/ 494243 h 1853322"/>
              <a:gd name="connsiteX6" fmla="*/ 4515853 w 4515853"/>
              <a:gd name="connsiteY6" fmla="*/ 1745922 h 1853322"/>
              <a:gd name="connsiteX7" fmla="*/ 4408453 w 4515853"/>
              <a:gd name="connsiteY7" fmla="*/ 1853322 h 1853322"/>
              <a:gd name="connsiteX8" fmla="*/ 107400 w 4515853"/>
              <a:gd name="connsiteY8" fmla="*/ 1853322 h 1853322"/>
              <a:gd name="connsiteX9" fmla="*/ 0 w 4515853"/>
              <a:gd name="connsiteY9" fmla="*/ 1745922 h 1853322"/>
              <a:gd name="connsiteX10" fmla="*/ 0 w 4515853"/>
              <a:gd name="connsiteY10" fmla="*/ 107400 h 1853322"/>
              <a:gd name="connsiteX11" fmla="*/ 107400 w 4515853"/>
              <a:gd name="connsiteY11" fmla="*/ 0 h 1853322"/>
            </a:gdLst>
            <a:rect l="l" t="t" r="r" b="b"/>
            <a:pathLst>
              <a:path w="4515853" h="1853322">
                <a:moveTo>
                  <a:pt x="107400" y="0"/>
                </a:moveTo>
                <a:lnTo>
                  <a:pt x="3826975" y="0"/>
                </a:lnTo>
                <a:lnTo>
                  <a:pt x="3822533" y="44063"/>
                </a:lnTo>
                <a:cubicBezTo>
                  <a:pt x="3822533" y="316502"/>
                  <a:pt x="4043389" y="537358"/>
                  <a:pt x="4315828" y="537358"/>
                </a:cubicBezTo>
                <a:cubicBezTo>
                  <a:pt x="4383938" y="537358"/>
                  <a:pt x="4448824" y="523555"/>
                  <a:pt x="4507841" y="498592"/>
                </a:cubicBezTo>
                <a:lnTo>
                  <a:pt x="4515853" y="494243"/>
                </a:lnTo>
                <a:lnTo>
                  <a:pt x="4515853" y="1745922"/>
                </a:lnTo>
                <a:cubicBezTo>
                  <a:pt x="4515853" y="1805237"/>
                  <a:pt x="4467768" y="1853322"/>
                  <a:pt x="4408453" y="1853322"/>
                </a:cubicBezTo>
                <a:lnTo>
                  <a:pt x="107400" y="1853322"/>
                </a:lnTo>
                <a:cubicBezTo>
                  <a:pt x="48085" y="1853322"/>
                  <a:pt x="0" y="1805237"/>
                  <a:pt x="0" y="1745922"/>
                </a:cubicBezTo>
                <a:lnTo>
                  <a:pt x="0" y="107400"/>
                </a:lnTo>
                <a:cubicBezTo>
                  <a:pt x="0" y="48085"/>
                  <a:pt x="48085" y="0"/>
                  <a:pt x="107400" y="0"/>
                </a:cubicBez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292782" y="3697875"/>
            <a:ext cx="771324" cy="597815"/>
          </a:xfrm>
          <a:custGeom>
            <a:avLst/>
            <a:gdLst>
              <a:gd name="connsiteX0" fmla="*/ 4442 w 693320"/>
              <a:gd name="connsiteY0" fmla="*/ 0 h 537358"/>
              <a:gd name="connsiteX1" fmla="*/ 585920 w 693320"/>
              <a:gd name="connsiteY1" fmla="*/ 0 h 537358"/>
              <a:gd name="connsiteX2" fmla="*/ 693320 w 693320"/>
              <a:gd name="connsiteY2" fmla="*/ 107400 h 537358"/>
              <a:gd name="connsiteX3" fmla="*/ 693320 w 693320"/>
              <a:gd name="connsiteY3" fmla="*/ 494243 h 537358"/>
              <a:gd name="connsiteX4" fmla="*/ 685308 w 693320"/>
              <a:gd name="connsiteY4" fmla="*/ 498592 h 537358"/>
              <a:gd name="connsiteX5" fmla="*/ 493295 w 693320"/>
              <a:gd name="connsiteY5" fmla="*/ 537358 h 537358"/>
              <a:gd name="connsiteX6" fmla="*/ 0 w 693320"/>
              <a:gd name="connsiteY6" fmla="*/ 44063 h 537358"/>
              <a:gd name="connsiteX7" fmla="*/ 4442 w 693320"/>
              <a:gd name="connsiteY7" fmla="*/ 0 h 537358"/>
            </a:gdLst>
            <a:rect l="l" t="t" r="r" b="b"/>
            <a:pathLst>
              <a:path w="693320" h="537358">
                <a:moveTo>
                  <a:pt x="4442" y="0"/>
                </a:moveTo>
                <a:lnTo>
                  <a:pt x="585920" y="0"/>
                </a:lnTo>
                <a:cubicBezTo>
                  <a:pt x="645235" y="0"/>
                  <a:pt x="693320" y="48085"/>
                  <a:pt x="693320" y="107400"/>
                </a:cubicBezTo>
                <a:lnTo>
                  <a:pt x="693320" y="494243"/>
                </a:lnTo>
                <a:lnTo>
                  <a:pt x="685308" y="498592"/>
                </a:lnTo>
                <a:cubicBezTo>
                  <a:pt x="626291" y="523555"/>
                  <a:pt x="561405" y="537358"/>
                  <a:pt x="493295" y="537358"/>
                </a:cubicBezTo>
                <a:cubicBezTo>
                  <a:pt x="220856" y="537358"/>
                  <a:pt x="0" y="316502"/>
                  <a:pt x="0" y="44063"/>
                </a:cubicBezTo>
                <a:lnTo>
                  <a:pt x="4442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590305" y="3840651"/>
            <a:ext cx="325181" cy="284691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788591" y="5520352"/>
            <a:ext cx="133851" cy="1338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451050" y="1225676"/>
            <a:ext cx="5023920" cy="2061834"/>
          </a:xfrm>
          <a:custGeom>
            <a:avLst/>
            <a:gdLst>
              <a:gd name="connsiteX0" fmla="*/ 107400 w 4515853"/>
              <a:gd name="connsiteY0" fmla="*/ 0 h 1853322"/>
              <a:gd name="connsiteX1" fmla="*/ 3826975 w 4515853"/>
              <a:gd name="connsiteY1" fmla="*/ 0 h 1853322"/>
              <a:gd name="connsiteX2" fmla="*/ 3822533 w 4515853"/>
              <a:gd name="connsiteY2" fmla="*/ 44063 h 1853322"/>
              <a:gd name="connsiteX3" fmla="*/ 4315828 w 4515853"/>
              <a:gd name="connsiteY3" fmla="*/ 537358 h 1853322"/>
              <a:gd name="connsiteX4" fmla="*/ 4507841 w 4515853"/>
              <a:gd name="connsiteY4" fmla="*/ 498592 h 1853322"/>
              <a:gd name="connsiteX5" fmla="*/ 4515853 w 4515853"/>
              <a:gd name="connsiteY5" fmla="*/ 494243 h 1853322"/>
              <a:gd name="connsiteX6" fmla="*/ 4515853 w 4515853"/>
              <a:gd name="connsiteY6" fmla="*/ 1745922 h 1853322"/>
              <a:gd name="connsiteX7" fmla="*/ 4408453 w 4515853"/>
              <a:gd name="connsiteY7" fmla="*/ 1853322 h 1853322"/>
              <a:gd name="connsiteX8" fmla="*/ 107400 w 4515853"/>
              <a:gd name="connsiteY8" fmla="*/ 1853322 h 1853322"/>
              <a:gd name="connsiteX9" fmla="*/ 0 w 4515853"/>
              <a:gd name="connsiteY9" fmla="*/ 1745922 h 1853322"/>
              <a:gd name="connsiteX10" fmla="*/ 0 w 4515853"/>
              <a:gd name="connsiteY10" fmla="*/ 107400 h 1853322"/>
              <a:gd name="connsiteX11" fmla="*/ 107400 w 4515853"/>
              <a:gd name="connsiteY11" fmla="*/ 0 h 1853322"/>
            </a:gdLst>
            <a:rect l="l" t="t" r="r" b="b"/>
            <a:pathLst>
              <a:path w="4515853" h="1853322">
                <a:moveTo>
                  <a:pt x="107400" y="0"/>
                </a:moveTo>
                <a:lnTo>
                  <a:pt x="3826975" y="0"/>
                </a:lnTo>
                <a:lnTo>
                  <a:pt x="3822533" y="44063"/>
                </a:lnTo>
                <a:cubicBezTo>
                  <a:pt x="3822533" y="316502"/>
                  <a:pt x="4043389" y="537358"/>
                  <a:pt x="4315828" y="537358"/>
                </a:cubicBezTo>
                <a:cubicBezTo>
                  <a:pt x="4383938" y="537358"/>
                  <a:pt x="4448824" y="523555"/>
                  <a:pt x="4507841" y="498592"/>
                </a:cubicBezTo>
                <a:lnTo>
                  <a:pt x="4515853" y="494243"/>
                </a:lnTo>
                <a:lnTo>
                  <a:pt x="4515853" y="1745922"/>
                </a:lnTo>
                <a:cubicBezTo>
                  <a:pt x="4515853" y="1805237"/>
                  <a:pt x="4467768" y="1853322"/>
                  <a:pt x="4408453" y="1853322"/>
                </a:cubicBezTo>
                <a:lnTo>
                  <a:pt x="107400" y="1853322"/>
                </a:lnTo>
                <a:cubicBezTo>
                  <a:pt x="48085" y="1853322"/>
                  <a:pt x="0" y="1805237"/>
                  <a:pt x="0" y="1745922"/>
                </a:cubicBezTo>
                <a:lnTo>
                  <a:pt x="0" y="107400"/>
                </a:lnTo>
                <a:cubicBezTo>
                  <a:pt x="0" y="48085"/>
                  <a:pt x="48085" y="0"/>
                  <a:pt x="107400" y="0"/>
                </a:cubicBez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0703647" y="1225676"/>
            <a:ext cx="771324" cy="597815"/>
          </a:xfrm>
          <a:custGeom>
            <a:avLst/>
            <a:gdLst>
              <a:gd name="connsiteX0" fmla="*/ 4442 w 693320"/>
              <a:gd name="connsiteY0" fmla="*/ 0 h 537358"/>
              <a:gd name="connsiteX1" fmla="*/ 585920 w 693320"/>
              <a:gd name="connsiteY1" fmla="*/ 0 h 537358"/>
              <a:gd name="connsiteX2" fmla="*/ 693320 w 693320"/>
              <a:gd name="connsiteY2" fmla="*/ 107400 h 537358"/>
              <a:gd name="connsiteX3" fmla="*/ 693320 w 693320"/>
              <a:gd name="connsiteY3" fmla="*/ 494243 h 537358"/>
              <a:gd name="connsiteX4" fmla="*/ 685308 w 693320"/>
              <a:gd name="connsiteY4" fmla="*/ 498592 h 537358"/>
              <a:gd name="connsiteX5" fmla="*/ 493295 w 693320"/>
              <a:gd name="connsiteY5" fmla="*/ 537358 h 537358"/>
              <a:gd name="connsiteX6" fmla="*/ 0 w 693320"/>
              <a:gd name="connsiteY6" fmla="*/ 44063 h 537358"/>
              <a:gd name="connsiteX7" fmla="*/ 4442 w 693320"/>
              <a:gd name="connsiteY7" fmla="*/ 0 h 537358"/>
            </a:gdLst>
            <a:rect l="l" t="t" r="r" b="b"/>
            <a:pathLst>
              <a:path w="693320" h="537358">
                <a:moveTo>
                  <a:pt x="4442" y="0"/>
                </a:moveTo>
                <a:lnTo>
                  <a:pt x="585920" y="0"/>
                </a:lnTo>
                <a:cubicBezTo>
                  <a:pt x="645235" y="0"/>
                  <a:pt x="693320" y="48085"/>
                  <a:pt x="693320" y="107400"/>
                </a:cubicBezTo>
                <a:lnTo>
                  <a:pt x="693320" y="494243"/>
                </a:lnTo>
                <a:lnTo>
                  <a:pt x="685308" y="498592"/>
                </a:lnTo>
                <a:cubicBezTo>
                  <a:pt x="626291" y="523555"/>
                  <a:pt x="561405" y="537358"/>
                  <a:pt x="493295" y="537358"/>
                </a:cubicBezTo>
                <a:cubicBezTo>
                  <a:pt x="220856" y="537358"/>
                  <a:pt x="0" y="316502"/>
                  <a:pt x="0" y="44063"/>
                </a:cubicBezTo>
                <a:lnTo>
                  <a:pt x="4442" y="0"/>
                </a:lnTo>
                <a:close/>
              </a:path>
            </a:pathLst>
          </a:custGeom>
          <a:solidFill>
            <a:schemeClr val="accent2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001171" y="1363390"/>
            <a:ext cx="325181" cy="294814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1199456" y="3048153"/>
            <a:ext cx="133851" cy="1338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04329" y="1225676"/>
            <a:ext cx="5023920" cy="2061834"/>
          </a:xfrm>
          <a:custGeom>
            <a:avLst/>
            <a:gdLst>
              <a:gd name="connsiteX0" fmla="*/ 107400 w 4515853"/>
              <a:gd name="connsiteY0" fmla="*/ 0 h 1853322"/>
              <a:gd name="connsiteX1" fmla="*/ 3826975 w 4515853"/>
              <a:gd name="connsiteY1" fmla="*/ 0 h 1853322"/>
              <a:gd name="connsiteX2" fmla="*/ 3822533 w 4515853"/>
              <a:gd name="connsiteY2" fmla="*/ 44063 h 1853322"/>
              <a:gd name="connsiteX3" fmla="*/ 4315828 w 4515853"/>
              <a:gd name="connsiteY3" fmla="*/ 537358 h 1853322"/>
              <a:gd name="connsiteX4" fmla="*/ 4507841 w 4515853"/>
              <a:gd name="connsiteY4" fmla="*/ 498592 h 1853322"/>
              <a:gd name="connsiteX5" fmla="*/ 4515853 w 4515853"/>
              <a:gd name="connsiteY5" fmla="*/ 494243 h 1853322"/>
              <a:gd name="connsiteX6" fmla="*/ 4515853 w 4515853"/>
              <a:gd name="connsiteY6" fmla="*/ 1745922 h 1853322"/>
              <a:gd name="connsiteX7" fmla="*/ 4408453 w 4515853"/>
              <a:gd name="connsiteY7" fmla="*/ 1853322 h 1853322"/>
              <a:gd name="connsiteX8" fmla="*/ 107400 w 4515853"/>
              <a:gd name="connsiteY8" fmla="*/ 1853322 h 1853322"/>
              <a:gd name="connsiteX9" fmla="*/ 0 w 4515853"/>
              <a:gd name="connsiteY9" fmla="*/ 1745922 h 1853322"/>
              <a:gd name="connsiteX10" fmla="*/ 0 w 4515853"/>
              <a:gd name="connsiteY10" fmla="*/ 107400 h 1853322"/>
              <a:gd name="connsiteX11" fmla="*/ 107400 w 4515853"/>
              <a:gd name="connsiteY11" fmla="*/ 0 h 1853322"/>
            </a:gdLst>
            <a:rect l="l" t="t" r="r" b="b"/>
            <a:pathLst>
              <a:path w="4515853" h="1853322">
                <a:moveTo>
                  <a:pt x="107400" y="0"/>
                </a:moveTo>
                <a:lnTo>
                  <a:pt x="3826975" y="0"/>
                </a:lnTo>
                <a:lnTo>
                  <a:pt x="3822533" y="44063"/>
                </a:lnTo>
                <a:cubicBezTo>
                  <a:pt x="3822533" y="316502"/>
                  <a:pt x="4043389" y="537358"/>
                  <a:pt x="4315828" y="537358"/>
                </a:cubicBezTo>
                <a:cubicBezTo>
                  <a:pt x="4383938" y="537358"/>
                  <a:pt x="4448824" y="523555"/>
                  <a:pt x="4507841" y="498592"/>
                </a:cubicBezTo>
                <a:lnTo>
                  <a:pt x="4515853" y="494243"/>
                </a:lnTo>
                <a:lnTo>
                  <a:pt x="4515853" y="1745922"/>
                </a:lnTo>
                <a:cubicBezTo>
                  <a:pt x="4515853" y="1805237"/>
                  <a:pt x="4467768" y="1853322"/>
                  <a:pt x="4408453" y="1853322"/>
                </a:cubicBezTo>
                <a:lnTo>
                  <a:pt x="107400" y="1853322"/>
                </a:lnTo>
                <a:cubicBezTo>
                  <a:pt x="48085" y="1853322"/>
                  <a:pt x="0" y="1805237"/>
                  <a:pt x="0" y="1745922"/>
                </a:cubicBezTo>
                <a:lnTo>
                  <a:pt x="0" y="107400"/>
                </a:lnTo>
                <a:cubicBezTo>
                  <a:pt x="0" y="48085"/>
                  <a:pt x="48085" y="0"/>
                  <a:pt x="107400" y="0"/>
                </a:cubicBez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74485" y="1764482"/>
            <a:ext cx="4476649" cy="135971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59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参与社区教育活动，为社区居民提供教育咨询和培训服务。
通过社区讲座和工作坊，普及教育知识，提升社区居民的教育意识。
通过社区服务，加强学校与社区的联系，促进资源共享和合作。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36386" y="1256892"/>
            <a:ext cx="3932317" cy="46729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5C4E5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社区教育活动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548704" y="1764482"/>
            <a:ext cx="4476649" cy="135793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59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为家长提供家庭教育指导，帮助他们了解孩子的成长特点和教育方法。
通过家长学校和家庭教育讲座，提升家长的教育能力和亲子沟通技巧。
通过家庭教育指导，形成学校教育和家庭教育的合力，促进学生的全面发展。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510605" y="1256892"/>
            <a:ext cx="3932317" cy="46729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826F6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家庭教育指导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210752" y="4308972"/>
            <a:ext cx="4476649" cy="128173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47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参与社会公益活动，如慈善捐助、环保宣传和志愿服务，培养社会责任感。
通过公益活动，传播正能量，提升学校的社会形象和影响力。
通过社会参与，培养学生的公民意识和社会服务精神。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172654" y="3801383"/>
            <a:ext cx="3932317" cy="46729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5C4E5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社会公益活动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956925" y="1225676"/>
            <a:ext cx="771324" cy="597815"/>
          </a:xfrm>
          <a:custGeom>
            <a:avLst/>
            <a:gdLst>
              <a:gd name="connsiteX0" fmla="*/ 4442 w 693320"/>
              <a:gd name="connsiteY0" fmla="*/ 0 h 537358"/>
              <a:gd name="connsiteX1" fmla="*/ 585920 w 693320"/>
              <a:gd name="connsiteY1" fmla="*/ 0 h 537358"/>
              <a:gd name="connsiteX2" fmla="*/ 693320 w 693320"/>
              <a:gd name="connsiteY2" fmla="*/ 107400 h 537358"/>
              <a:gd name="connsiteX3" fmla="*/ 693320 w 693320"/>
              <a:gd name="connsiteY3" fmla="*/ 494243 h 537358"/>
              <a:gd name="connsiteX4" fmla="*/ 685308 w 693320"/>
              <a:gd name="connsiteY4" fmla="*/ 498592 h 537358"/>
              <a:gd name="connsiteX5" fmla="*/ 493295 w 693320"/>
              <a:gd name="connsiteY5" fmla="*/ 537358 h 537358"/>
              <a:gd name="connsiteX6" fmla="*/ 0 w 693320"/>
              <a:gd name="connsiteY6" fmla="*/ 44063 h 537358"/>
              <a:gd name="connsiteX7" fmla="*/ 4442 w 693320"/>
              <a:gd name="connsiteY7" fmla="*/ 0 h 537358"/>
            </a:gdLst>
            <a:rect l="l" t="t" r="r" b="b"/>
            <a:pathLst>
              <a:path w="693320" h="537358">
                <a:moveTo>
                  <a:pt x="4442" y="0"/>
                </a:moveTo>
                <a:lnTo>
                  <a:pt x="585920" y="0"/>
                </a:lnTo>
                <a:cubicBezTo>
                  <a:pt x="645235" y="0"/>
                  <a:pt x="693320" y="48085"/>
                  <a:pt x="693320" y="107400"/>
                </a:cubicBezTo>
                <a:lnTo>
                  <a:pt x="693320" y="494243"/>
                </a:lnTo>
                <a:lnTo>
                  <a:pt x="685308" y="498592"/>
                </a:lnTo>
                <a:cubicBezTo>
                  <a:pt x="626291" y="523555"/>
                  <a:pt x="561405" y="537358"/>
                  <a:pt x="493295" y="537358"/>
                </a:cubicBezTo>
                <a:cubicBezTo>
                  <a:pt x="220856" y="537358"/>
                  <a:pt x="0" y="316502"/>
                  <a:pt x="0" y="44063"/>
                </a:cubicBezTo>
                <a:lnTo>
                  <a:pt x="4442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254450" y="1360389"/>
            <a:ext cx="325181" cy="300815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5452734" y="3048153"/>
            <a:ext cx="133851" cy="1338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007545" y="210957"/>
            <a:ext cx="10696755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社区服务与合作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682743" y="334905"/>
            <a:ext cx="218940" cy="218940"/>
          </a:xfrm>
          <a:prstGeom prst="chevr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487699" y="334905"/>
            <a:ext cx="218940" cy="21894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292654" y="334905"/>
            <a:ext cx="218940" cy="2189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623888" y="622429"/>
            <a:ext cx="8529945" cy="5613143"/>
          </a:xfrm>
          <a:prstGeom prst="plaque">
            <a:avLst>
              <a:gd name="adj" fmla="val 3509"/>
            </a:avLst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alphaModFix amt="85000"/>
          </a:blip>
          <a:srcRect l="17665" t="0" r="17665" b="0"/>
          <a:stretch>
            <a:fillRect/>
          </a:stretch>
        </p:blipFill>
        <p:spPr>
          <a:xfrm rot="0" flipH="1" flipV="0">
            <a:off x="633411" y="628649"/>
            <a:ext cx="8512404" cy="5601600"/>
          </a:xfrm>
          <a:custGeom>
            <a:avLst/>
            <a:gdLst>
              <a:gd name="connsiteX0" fmla="*/ 8066356 w 8529945"/>
              <a:gd name="connsiteY0" fmla="*/ 0 h 5613143"/>
              <a:gd name="connsiteX1" fmla="*/ 463589 w 8529945"/>
              <a:gd name="connsiteY1" fmla="*/ 0 h 5613143"/>
              <a:gd name="connsiteX2" fmla="*/ 0 w 8529945"/>
              <a:gd name="connsiteY2" fmla="*/ 463589 h 5613143"/>
              <a:gd name="connsiteX3" fmla="*/ 0 w 8529945"/>
              <a:gd name="connsiteY3" fmla="*/ 5149554 h 5613143"/>
              <a:gd name="connsiteX4" fmla="*/ 463589 w 8529945"/>
              <a:gd name="connsiteY4" fmla="*/ 5613143 h 5613143"/>
              <a:gd name="connsiteX5" fmla="*/ 8066356 w 8529945"/>
              <a:gd name="connsiteY5" fmla="*/ 5613143 h 5613143"/>
              <a:gd name="connsiteX6" fmla="*/ 8529945 w 8529945"/>
              <a:gd name="connsiteY6" fmla="*/ 5149554 h 5613143"/>
              <a:gd name="connsiteX7" fmla="*/ 8529945 w 8529945"/>
              <a:gd name="connsiteY7" fmla="*/ 463589 h 5613143"/>
              <a:gd name="connsiteX8" fmla="*/ 8066356 w 8529945"/>
              <a:gd name="connsiteY8" fmla="*/ 0 h 5613143"/>
            </a:gdLst>
            <a:rect l="l" t="t" r="r" b="b"/>
            <a:pathLst>
              <a:path w="8529945" h="5613143">
                <a:moveTo>
                  <a:pt x="8066356" y="0"/>
                </a:moveTo>
                <a:lnTo>
                  <a:pt x="463589" y="0"/>
                </a:lnTo>
                <a:cubicBezTo>
                  <a:pt x="207556" y="0"/>
                  <a:pt x="0" y="207556"/>
                  <a:pt x="0" y="463589"/>
                </a:cubicBezTo>
                <a:lnTo>
                  <a:pt x="0" y="5149554"/>
                </a:lnTo>
                <a:cubicBezTo>
                  <a:pt x="0" y="5405587"/>
                  <a:pt x="207556" y="5613143"/>
                  <a:pt x="463589" y="5613143"/>
                </a:cubicBezTo>
                <a:lnTo>
                  <a:pt x="8066356" y="5613143"/>
                </a:lnTo>
                <a:cubicBezTo>
                  <a:pt x="8322389" y="5613143"/>
                  <a:pt x="8529945" y="5405587"/>
                  <a:pt x="8529945" y="5149554"/>
                </a:cubicBezTo>
                <a:lnTo>
                  <a:pt x="8529945" y="463589"/>
                </a:lnTo>
                <a:cubicBezTo>
                  <a:pt x="8529945" y="207556"/>
                  <a:pt x="8322389" y="0"/>
                  <a:pt x="806635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54603" y="776418"/>
            <a:ext cx="8270020" cy="5306062"/>
          </a:xfrm>
          <a:prstGeom prst="plaque">
            <a:avLst>
              <a:gd name="adj" fmla="val 3509"/>
            </a:avLst>
          </a:prstGeom>
          <a:solidFill>
            <a:schemeClr val="bg1">
              <a:alpha val="58000"/>
            </a:schemeClr>
          </a:solidFill>
          <a:ln w="19050" cap="sq">
            <a:solidFill>
              <a:schemeClr val="accent1"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3876975" y="1442041"/>
            <a:ext cx="5040000" cy="576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2">
                  <a:lumMod val="60000"/>
                  <a:lumOff val="40000"/>
                </a:schemeClr>
              </a:gs>
              <a:gs pos="99083">
                <a:schemeClr val="accent2">
                  <a:lumMod val="40000"/>
                  <a:lumOff val="60000"/>
                  <a:alpha val="0"/>
                </a:schemeClr>
              </a:gs>
            </a:gsLst>
            <a:path path="circle">
              <a:fillToRect t="100000" l="100000"/>
            </a:path>
            <a:tileRect b="-100000" r="-10000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592310" y="1254841"/>
            <a:ext cx="2104146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741776" y="1345241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532665" y="2271751"/>
            <a:ext cx="6613071" cy="20973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826F6C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谢谢大家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755822" y="5036909"/>
            <a:ext cx="2844365" cy="4103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336070" y="5036909"/>
            <a:ext cx="2844365" cy="4103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907716" y="5046398"/>
            <a:ext cx="1984059" cy="3912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汇报时间：20XX.X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340728" y="5033698"/>
            <a:ext cx="2005537" cy="4166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汇报人：AiPPT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624971" y="5018975"/>
            <a:ext cx="454819" cy="447675"/>
          </a:xfrm>
          <a:prstGeom prst="rect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592310" y="4982742"/>
            <a:ext cx="520141" cy="520141"/>
          </a:xfrm>
          <a:prstGeom prst="plaque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712461" y="5104313"/>
            <a:ext cx="279839" cy="276999"/>
          </a:xfrm>
          <a:custGeom>
            <a:avLst/>
            <a:gdLst>
              <a:gd name="connsiteX0" fmla="*/ 1163193 w 1872552"/>
              <a:gd name="connsiteY0" fmla="*/ 1008682 h 1853550"/>
              <a:gd name="connsiteX1" fmla="*/ 1670113 w 1872552"/>
              <a:gd name="connsiteY1" fmla="*/ 1008682 h 1853550"/>
              <a:gd name="connsiteX2" fmla="*/ 1839277 w 1872552"/>
              <a:gd name="connsiteY2" fmla="*/ 1177465 h 1853550"/>
              <a:gd name="connsiteX3" fmla="*/ 1839277 w 1872552"/>
              <a:gd name="connsiteY3" fmla="*/ 1684195 h 1853550"/>
              <a:gd name="connsiteX4" fmla="*/ 1670113 w 1872552"/>
              <a:gd name="connsiteY4" fmla="*/ 1853550 h 1853550"/>
              <a:gd name="connsiteX5" fmla="*/ 1163193 w 1872552"/>
              <a:gd name="connsiteY5" fmla="*/ 1853550 h 1853550"/>
              <a:gd name="connsiteX6" fmla="*/ 993838 w 1872552"/>
              <a:gd name="connsiteY6" fmla="*/ 1684195 h 1853550"/>
              <a:gd name="connsiteX7" fmla="*/ 993838 w 1872552"/>
              <a:gd name="connsiteY7" fmla="*/ 1177465 h 1853550"/>
              <a:gd name="connsiteX8" fmla="*/ 1163193 w 1872552"/>
              <a:gd name="connsiteY8" fmla="*/ 1008682 h 1853550"/>
              <a:gd name="connsiteX9" fmla="*/ 169355 w 1872552"/>
              <a:gd name="connsiteY9" fmla="*/ 1008682 h 1853550"/>
              <a:gd name="connsiteX10" fmla="*/ 676275 w 1872552"/>
              <a:gd name="connsiteY10" fmla="*/ 1008682 h 1853550"/>
              <a:gd name="connsiteX11" fmla="*/ 845439 w 1872552"/>
              <a:gd name="connsiteY11" fmla="*/ 1177465 h 1853550"/>
              <a:gd name="connsiteX12" fmla="*/ 845439 w 1872552"/>
              <a:gd name="connsiteY12" fmla="*/ 1684195 h 1853550"/>
              <a:gd name="connsiteX13" fmla="*/ 676275 w 1872552"/>
              <a:gd name="connsiteY13" fmla="*/ 1853550 h 1853550"/>
              <a:gd name="connsiteX14" fmla="*/ 169355 w 1872552"/>
              <a:gd name="connsiteY14" fmla="*/ 1853550 h 1853550"/>
              <a:gd name="connsiteX15" fmla="*/ 0 w 1872552"/>
              <a:gd name="connsiteY15" fmla="*/ 1684195 h 1853550"/>
              <a:gd name="connsiteX16" fmla="*/ 0 w 1872552"/>
              <a:gd name="connsiteY16" fmla="*/ 1177465 h 1853550"/>
              <a:gd name="connsiteX17" fmla="*/ 169355 w 1872552"/>
              <a:gd name="connsiteY17" fmla="*/ 1008682 h 1853550"/>
              <a:gd name="connsiteX18" fmla="*/ 169355 w 1872552"/>
              <a:gd name="connsiteY18" fmla="*/ 33514 h 1853550"/>
              <a:gd name="connsiteX19" fmla="*/ 676275 w 1872552"/>
              <a:gd name="connsiteY19" fmla="*/ 33514 h 1853550"/>
              <a:gd name="connsiteX20" fmla="*/ 845439 w 1872552"/>
              <a:gd name="connsiteY20" fmla="*/ 202297 h 1853550"/>
              <a:gd name="connsiteX21" fmla="*/ 845439 w 1872552"/>
              <a:gd name="connsiteY21" fmla="*/ 709027 h 1853550"/>
              <a:gd name="connsiteX22" fmla="*/ 676275 w 1872552"/>
              <a:gd name="connsiteY22" fmla="*/ 878382 h 1853550"/>
              <a:gd name="connsiteX23" fmla="*/ 169355 w 1872552"/>
              <a:gd name="connsiteY23" fmla="*/ 878382 h 1853550"/>
              <a:gd name="connsiteX24" fmla="*/ 0 w 1872552"/>
              <a:gd name="connsiteY24" fmla="*/ 709027 h 1853550"/>
              <a:gd name="connsiteX25" fmla="*/ 0 w 1872552"/>
              <a:gd name="connsiteY25" fmla="*/ 202297 h 1853550"/>
              <a:gd name="connsiteX26" fmla="*/ 169355 w 1872552"/>
              <a:gd name="connsiteY26" fmla="*/ 33514 h 1853550"/>
              <a:gd name="connsiteX27" fmla="*/ 1416605 w 1872552"/>
              <a:gd name="connsiteY27" fmla="*/ 0 h 1853550"/>
              <a:gd name="connsiteX28" fmla="*/ 1474183 w 1872552"/>
              <a:gd name="connsiteY28" fmla="*/ 23846 h 1853550"/>
              <a:gd name="connsiteX29" fmla="*/ 1848706 w 1872552"/>
              <a:gd name="connsiteY29" fmla="*/ 398369 h 1853550"/>
              <a:gd name="connsiteX30" fmla="*/ 1848706 w 1872552"/>
              <a:gd name="connsiteY30" fmla="*/ 513526 h 1853550"/>
              <a:gd name="connsiteX31" fmla="*/ 1474183 w 1872552"/>
              <a:gd name="connsiteY31" fmla="*/ 888049 h 1853550"/>
              <a:gd name="connsiteX32" fmla="*/ 1359026 w 1872552"/>
              <a:gd name="connsiteY32" fmla="*/ 888049 h 1853550"/>
              <a:gd name="connsiteX33" fmla="*/ 984408 w 1872552"/>
              <a:gd name="connsiteY33" fmla="*/ 513526 h 1853550"/>
              <a:gd name="connsiteX34" fmla="*/ 984408 w 1872552"/>
              <a:gd name="connsiteY34" fmla="*/ 398369 h 1853550"/>
              <a:gd name="connsiteX35" fmla="*/ 1359026 w 1872552"/>
              <a:gd name="connsiteY35" fmla="*/ 23846 h 1853550"/>
              <a:gd name="connsiteX36" fmla="*/ 1416605 w 1872552"/>
              <a:gd name="connsiteY36" fmla="*/ 0 h 1853550"/>
            </a:gdLst>
            <a:rect l="l" t="t" r="r" b="b"/>
            <a:pathLst>
              <a:path w="1872552" h="1853550">
                <a:moveTo>
                  <a:pt x="1163193" y="1008682"/>
                </a:moveTo>
                <a:lnTo>
                  <a:pt x="1670113" y="1008682"/>
                </a:lnTo>
                <a:cubicBezTo>
                  <a:pt x="1763348" y="1008786"/>
                  <a:pt x="1838963" y="1084230"/>
                  <a:pt x="1839277" y="1177465"/>
                </a:cubicBezTo>
                <a:lnTo>
                  <a:pt x="1839277" y="1684195"/>
                </a:lnTo>
                <a:cubicBezTo>
                  <a:pt x="1839277" y="1777652"/>
                  <a:pt x="1763570" y="1853445"/>
                  <a:pt x="1670113" y="1853550"/>
                </a:cubicBezTo>
                <a:lnTo>
                  <a:pt x="1163193" y="1853550"/>
                </a:lnTo>
                <a:cubicBezTo>
                  <a:pt x="1069661" y="1853550"/>
                  <a:pt x="993838" y="1777727"/>
                  <a:pt x="993838" y="1684195"/>
                </a:cubicBezTo>
                <a:lnTo>
                  <a:pt x="993838" y="1177465"/>
                </a:lnTo>
                <a:cubicBezTo>
                  <a:pt x="994153" y="1084156"/>
                  <a:pt x="1069883" y="1008681"/>
                  <a:pt x="1163193" y="1008682"/>
                </a:cubicBezTo>
                <a:close/>
                <a:moveTo>
                  <a:pt x="169355" y="1008682"/>
                </a:moveTo>
                <a:lnTo>
                  <a:pt x="676275" y="1008682"/>
                </a:lnTo>
                <a:cubicBezTo>
                  <a:pt x="769510" y="1008786"/>
                  <a:pt x="845125" y="1084230"/>
                  <a:pt x="845439" y="1177465"/>
                </a:cubicBezTo>
                <a:lnTo>
                  <a:pt x="845439" y="1684195"/>
                </a:lnTo>
                <a:cubicBezTo>
                  <a:pt x="845439" y="1777652"/>
                  <a:pt x="769732" y="1853445"/>
                  <a:pt x="676275" y="1853550"/>
                </a:cubicBezTo>
                <a:lnTo>
                  <a:pt x="169355" y="1853550"/>
                </a:lnTo>
                <a:cubicBezTo>
                  <a:pt x="75823" y="1853550"/>
                  <a:pt x="0" y="1777727"/>
                  <a:pt x="0" y="1684195"/>
                </a:cubicBezTo>
                <a:lnTo>
                  <a:pt x="0" y="1177465"/>
                </a:lnTo>
                <a:cubicBezTo>
                  <a:pt x="315" y="1084156"/>
                  <a:pt x="76045" y="1008681"/>
                  <a:pt x="169355" y="1008682"/>
                </a:cubicBezTo>
                <a:close/>
                <a:moveTo>
                  <a:pt x="169355" y="33514"/>
                </a:moveTo>
                <a:lnTo>
                  <a:pt x="676275" y="33514"/>
                </a:lnTo>
                <a:cubicBezTo>
                  <a:pt x="769510" y="33618"/>
                  <a:pt x="845125" y="109062"/>
                  <a:pt x="845439" y="202297"/>
                </a:cubicBezTo>
                <a:lnTo>
                  <a:pt x="845439" y="709027"/>
                </a:lnTo>
                <a:cubicBezTo>
                  <a:pt x="845439" y="802484"/>
                  <a:pt x="769732" y="878277"/>
                  <a:pt x="676275" y="878382"/>
                </a:cubicBezTo>
                <a:lnTo>
                  <a:pt x="169355" y="878382"/>
                </a:lnTo>
                <a:cubicBezTo>
                  <a:pt x="75823" y="878382"/>
                  <a:pt x="0" y="802559"/>
                  <a:pt x="0" y="709027"/>
                </a:cubicBezTo>
                <a:lnTo>
                  <a:pt x="0" y="202297"/>
                </a:lnTo>
                <a:cubicBezTo>
                  <a:pt x="315" y="108988"/>
                  <a:pt x="76045" y="33513"/>
                  <a:pt x="169355" y="33514"/>
                </a:cubicBezTo>
                <a:close/>
                <a:moveTo>
                  <a:pt x="1416605" y="0"/>
                </a:moveTo>
                <a:cubicBezTo>
                  <a:pt x="1437443" y="0"/>
                  <a:pt x="1458281" y="7948"/>
                  <a:pt x="1474183" y="23846"/>
                </a:cubicBezTo>
                <a:lnTo>
                  <a:pt x="1848706" y="398369"/>
                </a:lnTo>
                <a:cubicBezTo>
                  <a:pt x="1880501" y="430171"/>
                  <a:pt x="1880501" y="481724"/>
                  <a:pt x="1848706" y="513526"/>
                </a:cubicBezTo>
                <a:lnTo>
                  <a:pt x="1474183" y="888049"/>
                </a:lnTo>
                <a:cubicBezTo>
                  <a:pt x="1442379" y="919843"/>
                  <a:pt x="1390830" y="919843"/>
                  <a:pt x="1359026" y="888049"/>
                </a:cubicBezTo>
                <a:lnTo>
                  <a:pt x="984408" y="513526"/>
                </a:lnTo>
                <a:cubicBezTo>
                  <a:pt x="952613" y="481724"/>
                  <a:pt x="952613" y="430171"/>
                  <a:pt x="984408" y="398369"/>
                </a:cubicBezTo>
                <a:lnTo>
                  <a:pt x="1359026" y="23846"/>
                </a:lnTo>
                <a:cubicBezTo>
                  <a:pt x="1374928" y="7948"/>
                  <a:pt x="1395766" y="0"/>
                  <a:pt x="141660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5122551" y="5018975"/>
            <a:ext cx="454819" cy="447675"/>
          </a:xfrm>
          <a:prstGeom prst="rect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089275" y="4982742"/>
            <a:ext cx="520141" cy="520141"/>
          </a:xfrm>
          <a:prstGeom prst="plaque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209592" y="5104930"/>
            <a:ext cx="279506" cy="275765"/>
          </a:xfrm>
          <a:custGeom>
            <a:avLst/>
            <a:gdLst>
              <a:gd name="connsiteX0" fmla="*/ 1371696 w 1870330"/>
              <a:gd name="connsiteY0" fmla="*/ 1296270 h 1845296"/>
              <a:gd name="connsiteX1" fmla="*/ 1371696 w 1870330"/>
              <a:gd name="connsiteY1" fmla="*/ 1371136 h 1845296"/>
              <a:gd name="connsiteX2" fmla="*/ 1671448 w 1870330"/>
              <a:gd name="connsiteY2" fmla="*/ 1371136 h 1845296"/>
              <a:gd name="connsiteX3" fmla="*/ 1671448 w 1870330"/>
              <a:gd name="connsiteY3" fmla="*/ 1296270 h 1845296"/>
              <a:gd name="connsiteX4" fmla="*/ 1371696 w 1870330"/>
              <a:gd name="connsiteY4" fmla="*/ 996899 h 1845296"/>
              <a:gd name="connsiteX5" fmla="*/ 1371696 w 1870330"/>
              <a:gd name="connsiteY5" fmla="*/ 1071765 h 1845296"/>
              <a:gd name="connsiteX6" fmla="*/ 1671448 w 1870330"/>
              <a:gd name="connsiteY6" fmla="*/ 1071765 h 1845296"/>
              <a:gd name="connsiteX7" fmla="*/ 1671448 w 1870330"/>
              <a:gd name="connsiteY7" fmla="*/ 996899 h 1845296"/>
              <a:gd name="connsiteX8" fmla="*/ 1371696 w 1870330"/>
              <a:gd name="connsiteY8" fmla="*/ 747820 h 1845296"/>
              <a:gd name="connsiteX9" fmla="*/ 1371696 w 1870330"/>
              <a:gd name="connsiteY9" fmla="*/ 822401 h 1845296"/>
              <a:gd name="connsiteX10" fmla="*/ 1671448 w 1870330"/>
              <a:gd name="connsiteY10" fmla="*/ 822401 h 1845296"/>
              <a:gd name="connsiteX11" fmla="*/ 1671448 w 1870330"/>
              <a:gd name="connsiteY11" fmla="*/ 747820 h 1845296"/>
              <a:gd name="connsiteX12" fmla="*/ 1371696 w 1870330"/>
              <a:gd name="connsiteY12" fmla="*/ 473405 h 1845296"/>
              <a:gd name="connsiteX13" fmla="*/ 1371696 w 1870330"/>
              <a:gd name="connsiteY13" fmla="*/ 547986 h 1845296"/>
              <a:gd name="connsiteX14" fmla="*/ 1671448 w 1870330"/>
              <a:gd name="connsiteY14" fmla="*/ 547986 h 1845296"/>
              <a:gd name="connsiteX15" fmla="*/ 1671448 w 1870330"/>
              <a:gd name="connsiteY15" fmla="*/ 473405 h 1845296"/>
              <a:gd name="connsiteX16" fmla="*/ 1221963 w 1870330"/>
              <a:gd name="connsiteY16" fmla="*/ 224040 h 1845296"/>
              <a:gd name="connsiteX17" fmla="*/ 1794130 w 1870330"/>
              <a:gd name="connsiteY17" fmla="*/ 224040 h 1845296"/>
              <a:gd name="connsiteX18" fmla="*/ 1870330 w 1870330"/>
              <a:gd name="connsiteY18" fmla="*/ 298811 h 1845296"/>
              <a:gd name="connsiteX19" fmla="*/ 1870330 w 1870330"/>
              <a:gd name="connsiteY19" fmla="*/ 1570971 h 1845296"/>
              <a:gd name="connsiteX20" fmla="*/ 1794130 w 1870330"/>
              <a:gd name="connsiteY20" fmla="*/ 1645742 h 1845296"/>
              <a:gd name="connsiteX21" fmla="*/ 1221963 w 1870330"/>
              <a:gd name="connsiteY21" fmla="*/ 1645742 h 1845296"/>
              <a:gd name="connsiteX22" fmla="*/ 1221963 w 1870330"/>
              <a:gd name="connsiteY22" fmla="*/ 1383804 h 1845296"/>
              <a:gd name="connsiteX23" fmla="*/ 1298163 w 1870330"/>
              <a:gd name="connsiteY23" fmla="*/ 1383804 h 1845296"/>
              <a:gd name="connsiteX24" fmla="*/ 1298163 w 1870330"/>
              <a:gd name="connsiteY24" fmla="*/ 1309033 h 1845296"/>
              <a:gd name="connsiteX25" fmla="*/ 1221963 w 1870330"/>
              <a:gd name="connsiteY25" fmla="*/ 1309033 h 1845296"/>
              <a:gd name="connsiteX26" fmla="*/ 1221963 w 1870330"/>
              <a:gd name="connsiteY26" fmla="*/ 1084434 h 1845296"/>
              <a:gd name="connsiteX27" fmla="*/ 1298163 w 1870330"/>
              <a:gd name="connsiteY27" fmla="*/ 1084434 h 1845296"/>
              <a:gd name="connsiteX28" fmla="*/ 1298163 w 1870330"/>
              <a:gd name="connsiteY28" fmla="*/ 1009662 h 1845296"/>
              <a:gd name="connsiteX29" fmla="*/ 1221963 w 1870330"/>
              <a:gd name="connsiteY29" fmla="*/ 1009662 h 1845296"/>
              <a:gd name="connsiteX30" fmla="*/ 1221963 w 1870330"/>
              <a:gd name="connsiteY30" fmla="*/ 822496 h 1845296"/>
              <a:gd name="connsiteX31" fmla="*/ 1298163 w 1870330"/>
              <a:gd name="connsiteY31" fmla="*/ 822496 h 1845296"/>
              <a:gd name="connsiteX32" fmla="*/ 1298163 w 1870330"/>
              <a:gd name="connsiteY32" fmla="*/ 747725 h 1845296"/>
              <a:gd name="connsiteX33" fmla="*/ 1221963 w 1870330"/>
              <a:gd name="connsiteY33" fmla="*/ 747725 h 1845296"/>
              <a:gd name="connsiteX34" fmla="*/ 1221963 w 1870330"/>
              <a:gd name="connsiteY34" fmla="*/ 560654 h 1845296"/>
              <a:gd name="connsiteX35" fmla="*/ 1298163 w 1870330"/>
              <a:gd name="connsiteY35" fmla="*/ 560654 h 1845296"/>
              <a:gd name="connsiteX36" fmla="*/ 1298163 w 1870330"/>
              <a:gd name="connsiteY36" fmla="*/ 485883 h 1845296"/>
              <a:gd name="connsiteX37" fmla="*/ 1221963 w 1870330"/>
              <a:gd name="connsiteY37" fmla="*/ 485883 h 1845296"/>
              <a:gd name="connsiteX38" fmla="*/ 1054227 w 1870330"/>
              <a:gd name="connsiteY38" fmla="*/ 393 h 1845296"/>
              <a:gd name="connsiteX39" fmla="*/ 1054132 w 1870330"/>
              <a:gd name="connsiteY39" fmla="*/ 869 h 1845296"/>
              <a:gd name="connsiteX40" fmla="*/ 1083754 w 1870330"/>
              <a:gd name="connsiteY40" fmla="*/ 7727 h 1845296"/>
              <a:gd name="connsiteX41" fmla="*/ 1097470 w 1870330"/>
              <a:gd name="connsiteY41" fmla="*/ 36302 h 1845296"/>
              <a:gd name="connsiteX42" fmla="*/ 1097470 w 1870330"/>
              <a:gd name="connsiteY42" fmla="*/ 1808714 h 1845296"/>
              <a:gd name="connsiteX43" fmla="*/ 1083754 w 1870330"/>
              <a:gd name="connsiteY43" fmla="*/ 1837289 h 1845296"/>
              <a:gd name="connsiteX44" fmla="*/ 1060895 w 1870330"/>
              <a:gd name="connsiteY44" fmla="*/ 1845290 h 1845296"/>
              <a:gd name="connsiteX45" fmla="*/ 1053941 w 1870330"/>
              <a:gd name="connsiteY45" fmla="*/ 1844148 h 1845296"/>
              <a:gd name="connsiteX46" fmla="*/ 29623 w 1870330"/>
              <a:gd name="connsiteY46" fmla="*/ 1647932 h 1845296"/>
              <a:gd name="connsiteX47" fmla="*/ 0 w 1870330"/>
              <a:gd name="connsiteY47" fmla="*/ 1611071 h 1845296"/>
              <a:gd name="connsiteX48" fmla="*/ 0 w 1870330"/>
              <a:gd name="connsiteY48" fmla="*/ 233375 h 1845296"/>
              <a:gd name="connsiteX49" fmla="*/ 29813 w 1870330"/>
              <a:gd name="connsiteY49" fmla="*/ 196513 h 1845296"/>
            </a:gdLst>
            <a:rect l="l" t="t" r="r" b="b"/>
            <a:pathLst>
              <a:path w="1870330" h="1845296">
                <a:moveTo>
                  <a:pt x="1371696" y="1296270"/>
                </a:moveTo>
                <a:lnTo>
                  <a:pt x="1371696" y="1371136"/>
                </a:lnTo>
                <a:lnTo>
                  <a:pt x="1671448" y="1371136"/>
                </a:lnTo>
                <a:lnTo>
                  <a:pt x="1671448" y="1296270"/>
                </a:lnTo>
                <a:close/>
                <a:moveTo>
                  <a:pt x="1371696" y="996899"/>
                </a:moveTo>
                <a:lnTo>
                  <a:pt x="1371696" y="1071765"/>
                </a:lnTo>
                <a:lnTo>
                  <a:pt x="1671448" y="1071765"/>
                </a:lnTo>
                <a:lnTo>
                  <a:pt x="1671448" y="996899"/>
                </a:lnTo>
                <a:close/>
                <a:moveTo>
                  <a:pt x="1371696" y="747820"/>
                </a:moveTo>
                <a:lnTo>
                  <a:pt x="1371696" y="822401"/>
                </a:lnTo>
                <a:lnTo>
                  <a:pt x="1671448" y="822401"/>
                </a:lnTo>
                <a:lnTo>
                  <a:pt x="1671448" y="747820"/>
                </a:lnTo>
                <a:close/>
                <a:moveTo>
                  <a:pt x="1371696" y="473405"/>
                </a:moveTo>
                <a:lnTo>
                  <a:pt x="1371696" y="547986"/>
                </a:lnTo>
                <a:lnTo>
                  <a:pt x="1671448" y="547986"/>
                </a:lnTo>
                <a:lnTo>
                  <a:pt x="1671448" y="473405"/>
                </a:lnTo>
                <a:close/>
                <a:moveTo>
                  <a:pt x="1221963" y="224040"/>
                </a:moveTo>
                <a:lnTo>
                  <a:pt x="1794130" y="224040"/>
                </a:lnTo>
                <a:cubicBezTo>
                  <a:pt x="1835792" y="223723"/>
                  <a:pt x="1869863" y="257155"/>
                  <a:pt x="1870330" y="298811"/>
                </a:cubicBezTo>
                <a:lnTo>
                  <a:pt x="1870330" y="1570971"/>
                </a:lnTo>
                <a:cubicBezTo>
                  <a:pt x="1869863" y="1612623"/>
                  <a:pt x="1835792" y="1646056"/>
                  <a:pt x="1794130" y="1645742"/>
                </a:cubicBezTo>
                <a:lnTo>
                  <a:pt x="1221963" y="1645742"/>
                </a:lnTo>
                <a:lnTo>
                  <a:pt x="1221963" y="1383804"/>
                </a:lnTo>
                <a:lnTo>
                  <a:pt x="1298163" y="1383804"/>
                </a:lnTo>
                <a:lnTo>
                  <a:pt x="1298163" y="1309033"/>
                </a:lnTo>
                <a:lnTo>
                  <a:pt x="1221963" y="1309033"/>
                </a:lnTo>
                <a:lnTo>
                  <a:pt x="1221963" y="1084434"/>
                </a:lnTo>
                <a:lnTo>
                  <a:pt x="1298163" y="1084434"/>
                </a:lnTo>
                <a:lnTo>
                  <a:pt x="1298163" y="1009662"/>
                </a:lnTo>
                <a:lnTo>
                  <a:pt x="1221963" y="1009662"/>
                </a:lnTo>
                <a:lnTo>
                  <a:pt x="1221963" y="822496"/>
                </a:lnTo>
                <a:lnTo>
                  <a:pt x="1298163" y="822496"/>
                </a:lnTo>
                <a:lnTo>
                  <a:pt x="1298163" y="747725"/>
                </a:lnTo>
                <a:lnTo>
                  <a:pt x="1221963" y="747725"/>
                </a:lnTo>
                <a:lnTo>
                  <a:pt x="1221963" y="560654"/>
                </a:lnTo>
                <a:lnTo>
                  <a:pt x="1298163" y="560654"/>
                </a:lnTo>
                <a:lnTo>
                  <a:pt x="1298163" y="485883"/>
                </a:lnTo>
                <a:lnTo>
                  <a:pt x="1221963" y="485883"/>
                </a:lnTo>
                <a:close/>
                <a:moveTo>
                  <a:pt x="1054227" y="393"/>
                </a:moveTo>
                <a:lnTo>
                  <a:pt x="1054132" y="869"/>
                </a:lnTo>
                <a:cubicBezTo>
                  <a:pt x="1064533" y="-1498"/>
                  <a:pt x="1075449" y="1029"/>
                  <a:pt x="1083754" y="7727"/>
                </a:cubicBezTo>
                <a:cubicBezTo>
                  <a:pt x="1092260" y="14808"/>
                  <a:pt x="1097261" y="25237"/>
                  <a:pt x="1097470" y="36302"/>
                </a:cubicBezTo>
                <a:lnTo>
                  <a:pt x="1097470" y="1808714"/>
                </a:lnTo>
                <a:cubicBezTo>
                  <a:pt x="1097271" y="1819783"/>
                  <a:pt x="1092260" y="1830212"/>
                  <a:pt x="1083754" y="1837289"/>
                </a:cubicBezTo>
                <a:cubicBezTo>
                  <a:pt x="1077344" y="1842614"/>
                  <a:pt x="1069229" y="1845452"/>
                  <a:pt x="1060895" y="1845290"/>
                </a:cubicBezTo>
                <a:cubicBezTo>
                  <a:pt x="1058551" y="1845100"/>
                  <a:pt x="1056227" y="1844719"/>
                  <a:pt x="1053941" y="1844148"/>
                </a:cubicBezTo>
                <a:lnTo>
                  <a:pt x="29623" y="1647932"/>
                </a:lnTo>
                <a:cubicBezTo>
                  <a:pt x="12259" y="1644227"/>
                  <a:pt x="-124" y="1628825"/>
                  <a:pt x="0" y="1611071"/>
                </a:cubicBezTo>
                <a:lnTo>
                  <a:pt x="0" y="233375"/>
                </a:lnTo>
                <a:cubicBezTo>
                  <a:pt x="-105" y="215558"/>
                  <a:pt x="12373" y="200139"/>
                  <a:pt x="29813" y="19651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pic>
        <p:nvPicPr>
          <p:cNvPr id="20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12307" t="14785" r="17860" b="11180"/>
          <a:stretch>
            <a:fillRect/>
          </a:stretch>
        </p:blipFill>
        <p:spPr>
          <a:xfrm rot="0" flipH="0" flipV="0">
            <a:off x="8211389" y="2365242"/>
            <a:ext cx="3710569" cy="3938892"/>
          </a:xfrm>
          <a:custGeom>
            <a:avLst/>
            <a:gdLst>
              <a:gd name="connsiteX0" fmla="*/ 0 w 3261199"/>
              <a:gd name="connsiteY0" fmla="*/ 0 h 3461871"/>
              <a:gd name="connsiteX1" fmla="*/ 3261199 w 3261199"/>
              <a:gd name="connsiteY1" fmla="*/ 0 h 3461871"/>
              <a:gd name="connsiteX2" fmla="*/ 3261199 w 3261199"/>
              <a:gd name="connsiteY2" fmla="*/ 3461871 h 3461871"/>
              <a:gd name="connsiteX3" fmla="*/ 0 w 3261199"/>
              <a:gd name="connsiteY3" fmla="*/ 3461871 h 3461871"/>
            </a:gdLst>
            <a:rect l="l" t="t" r="r" b="b"/>
            <a:pathLst>
              <a:path w="3261199" h="3461871">
                <a:moveTo>
                  <a:pt x="0" y="0"/>
                </a:moveTo>
                <a:lnTo>
                  <a:pt x="3261199" y="0"/>
                </a:lnTo>
                <a:lnTo>
                  <a:pt x="3261199" y="3461871"/>
                </a:lnTo>
                <a:lnTo>
                  <a:pt x="0" y="346187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1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12307" t="14785" r="17860" b="11180"/>
          <a:stretch>
            <a:fillRect/>
          </a:stretch>
        </p:blipFill>
        <p:spPr>
          <a:xfrm rot="0" flipH="1" flipV="0">
            <a:off x="-88779" y="36980"/>
            <a:ext cx="1755822" cy="1863864"/>
          </a:xfrm>
          <a:custGeom>
            <a:avLst/>
            <a:gdLst>
              <a:gd name="connsiteX0" fmla="*/ 0 w 3261199"/>
              <a:gd name="connsiteY0" fmla="*/ 0 h 3461871"/>
              <a:gd name="connsiteX1" fmla="*/ 3261199 w 3261199"/>
              <a:gd name="connsiteY1" fmla="*/ 0 h 3461871"/>
              <a:gd name="connsiteX2" fmla="*/ 3261199 w 3261199"/>
              <a:gd name="connsiteY2" fmla="*/ 3461871 h 3461871"/>
              <a:gd name="connsiteX3" fmla="*/ 0 w 3261199"/>
              <a:gd name="connsiteY3" fmla="*/ 3461871 h 3461871"/>
            </a:gdLst>
            <a:rect l="l" t="t" r="r" b="b"/>
            <a:pathLst>
              <a:path w="3261199" h="3461871">
                <a:moveTo>
                  <a:pt x="0" y="0"/>
                </a:moveTo>
                <a:lnTo>
                  <a:pt x="3261199" y="0"/>
                </a:lnTo>
                <a:lnTo>
                  <a:pt x="3261199" y="3461871"/>
                </a:lnTo>
                <a:lnTo>
                  <a:pt x="0" y="346187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2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22165" r="0" b="16605"/>
          <a:stretch>
            <a:fillRect/>
          </a:stretch>
        </p:blipFill>
        <p:spPr>
          <a:xfrm rot="0" flipH="0" flipV="0">
            <a:off x="6231369" y="4224426"/>
            <a:ext cx="2399546" cy="824287"/>
          </a:xfrm>
          <a:custGeom>
            <a:avLst/>
            <a:gdLst>
              <a:gd name="connsiteX0" fmla="*/ 0 w 2847079"/>
              <a:gd name="connsiteY0" fmla="*/ 0 h 978023"/>
              <a:gd name="connsiteX1" fmla="*/ 2847079 w 2847079"/>
              <a:gd name="connsiteY1" fmla="*/ 0 h 978023"/>
              <a:gd name="connsiteX2" fmla="*/ 2847079 w 2847079"/>
              <a:gd name="connsiteY2" fmla="*/ 978023 h 978023"/>
              <a:gd name="connsiteX3" fmla="*/ 0 w 2847079"/>
              <a:gd name="connsiteY3" fmla="*/ 978023 h 978023"/>
            </a:gdLst>
            <a:rect l="l" t="t" r="r" b="b"/>
            <a:pathLst>
              <a:path w="2847079" h="978023">
                <a:moveTo>
                  <a:pt x="0" y="0"/>
                </a:moveTo>
                <a:lnTo>
                  <a:pt x="2847079" y="0"/>
                </a:lnTo>
                <a:lnTo>
                  <a:pt x="2847079" y="978023"/>
                </a:lnTo>
                <a:lnTo>
                  <a:pt x="0" y="978023"/>
                </a:lnTo>
                <a:close/>
              </a:path>
            </a:pathLst>
          </a:custGeom>
          <a:noFill/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96241" y="708660"/>
            <a:ext cx="187960" cy="187960"/>
          </a:xfrm>
          <a:prstGeom prst="chevron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91491" y="708660"/>
            <a:ext cx="187960" cy="187960"/>
          </a:xfrm>
          <a:prstGeom prst="chevron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86741" y="708660"/>
            <a:ext cx="187960" cy="187960"/>
          </a:xfrm>
          <a:prstGeom prst="chevron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11066641" y="708660"/>
            <a:ext cx="578460" cy="187960"/>
          </a:xfrm>
          <a:custGeom>
            <a:avLst/>
            <a:gdLst>
              <a:gd name="connsiteX0" fmla="*/ 93980 w 578460"/>
              <a:gd name="connsiteY0" fmla="*/ 0 h 187960"/>
              <a:gd name="connsiteX1" fmla="*/ 0 w 578460"/>
              <a:gd name="connsiteY1" fmla="*/ 0 h 187960"/>
              <a:gd name="connsiteX2" fmla="*/ 93980 w 578460"/>
              <a:gd name="connsiteY2" fmla="*/ 93980 h 187960"/>
              <a:gd name="connsiteX3" fmla="*/ 0 w 578460"/>
              <a:gd name="connsiteY3" fmla="*/ 187960 h 187960"/>
              <a:gd name="connsiteX4" fmla="*/ 93980 w 578460"/>
              <a:gd name="connsiteY4" fmla="*/ 187960 h 187960"/>
              <a:gd name="connsiteX5" fmla="*/ 187960 w 578460"/>
              <a:gd name="connsiteY5" fmla="*/ 93980 h 187960"/>
              <a:gd name="connsiteX6" fmla="*/ 289230 w 578460"/>
              <a:gd name="connsiteY6" fmla="*/ 0 h 187960"/>
              <a:gd name="connsiteX7" fmla="*/ 195250 w 578460"/>
              <a:gd name="connsiteY7" fmla="*/ 0 h 187960"/>
              <a:gd name="connsiteX8" fmla="*/ 289230 w 578460"/>
              <a:gd name="connsiteY8" fmla="*/ 93980 h 187960"/>
              <a:gd name="connsiteX9" fmla="*/ 195250 w 578460"/>
              <a:gd name="connsiteY9" fmla="*/ 187960 h 187960"/>
              <a:gd name="connsiteX10" fmla="*/ 289230 w 578460"/>
              <a:gd name="connsiteY10" fmla="*/ 187960 h 187960"/>
              <a:gd name="connsiteX11" fmla="*/ 383210 w 578460"/>
              <a:gd name="connsiteY11" fmla="*/ 93980 h 187960"/>
              <a:gd name="connsiteX12" fmla="*/ 484480 w 578460"/>
              <a:gd name="connsiteY12" fmla="*/ 0 h 187960"/>
              <a:gd name="connsiteX13" fmla="*/ 390500 w 578460"/>
              <a:gd name="connsiteY13" fmla="*/ 0 h 187960"/>
              <a:gd name="connsiteX14" fmla="*/ 484480 w 578460"/>
              <a:gd name="connsiteY14" fmla="*/ 93980 h 187960"/>
              <a:gd name="connsiteX15" fmla="*/ 390500 w 578460"/>
              <a:gd name="connsiteY15" fmla="*/ 187960 h 187960"/>
              <a:gd name="connsiteX16" fmla="*/ 484480 w 578460"/>
              <a:gd name="connsiteY16" fmla="*/ 187960 h 187960"/>
              <a:gd name="connsiteX17" fmla="*/ 578460 w 578460"/>
              <a:gd name="connsiteY17" fmla="*/ 93980 h 187960"/>
            </a:gdLst>
            <a:rect l="l" t="t" r="r" b="b"/>
            <a:pathLst>
              <a:path w="578460" h="187960">
                <a:moveTo>
                  <a:pt x="93980" y="0"/>
                </a:moveTo>
                <a:lnTo>
                  <a:pt x="0" y="0"/>
                </a:lnTo>
                <a:lnTo>
                  <a:pt x="93980" y="93980"/>
                </a:lnTo>
                <a:lnTo>
                  <a:pt x="0" y="187960"/>
                </a:lnTo>
                <a:lnTo>
                  <a:pt x="93980" y="187960"/>
                </a:lnTo>
                <a:lnTo>
                  <a:pt x="187960" y="93980"/>
                </a:lnTo>
                <a:close/>
                <a:moveTo>
                  <a:pt x="289230" y="0"/>
                </a:moveTo>
                <a:lnTo>
                  <a:pt x="195250" y="0"/>
                </a:lnTo>
                <a:lnTo>
                  <a:pt x="289230" y="93980"/>
                </a:lnTo>
                <a:lnTo>
                  <a:pt x="195250" y="187960"/>
                </a:lnTo>
                <a:lnTo>
                  <a:pt x="289230" y="187960"/>
                </a:lnTo>
                <a:lnTo>
                  <a:pt x="383210" y="93980"/>
                </a:lnTo>
                <a:close/>
                <a:moveTo>
                  <a:pt x="484480" y="0"/>
                </a:moveTo>
                <a:lnTo>
                  <a:pt x="390500" y="0"/>
                </a:lnTo>
                <a:lnTo>
                  <a:pt x="484480" y="93980"/>
                </a:lnTo>
                <a:lnTo>
                  <a:pt x="390500" y="187960"/>
                </a:lnTo>
                <a:lnTo>
                  <a:pt x="484480" y="187960"/>
                </a:lnTo>
                <a:lnTo>
                  <a:pt x="578460" y="93980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82600" y="2020202"/>
            <a:ext cx="5339080" cy="1520743"/>
          </a:xfrm>
          <a:prstGeom prst="snip1Rect">
            <a:avLst>
              <a:gd name="adj" fmla="val 19999"/>
            </a:avLst>
          </a:prstGeom>
          <a:solidFill>
            <a:schemeClr val="accent2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381553" y="2480418"/>
            <a:ext cx="50800" cy="60031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449100" y="2285027"/>
            <a:ext cx="4428721" cy="9910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教学工作与成果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332220" y="2020202"/>
            <a:ext cx="5339080" cy="1520743"/>
          </a:xfrm>
          <a:prstGeom prst="snip1Rect">
            <a:avLst>
              <a:gd name="adj" fmla="val 19999"/>
            </a:avLst>
          </a:prstGeom>
          <a:solidFill>
            <a:schemeClr val="accent2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15842" y="2480418"/>
            <a:ext cx="791286" cy="6003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231173" y="2480418"/>
            <a:ext cx="50800" cy="60031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365595" y="2285027"/>
            <a:ext cx="4216275" cy="9910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学校贡献与社会影响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82600" y="4087487"/>
            <a:ext cx="5339080" cy="1520743"/>
          </a:xfrm>
          <a:prstGeom prst="snip1Rect">
            <a:avLst>
              <a:gd name="adj" fmla="val 19999"/>
            </a:avLst>
          </a:prstGeom>
          <a:solidFill>
            <a:schemeClr val="accent2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66222" y="4547703"/>
            <a:ext cx="791286" cy="6003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381553" y="4547703"/>
            <a:ext cx="50800" cy="60031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515976" y="4352312"/>
            <a:ext cx="4216275" cy="9910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专业发展与自我提升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15950" y="6250940"/>
            <a:ext cx="578460" cy="187960"/>
          </a:xfrm>
          <a:custGeom>
            <a:avLst/>
            <a:gdLst>
              <a:gd name="connsiteX0" fmla="*/ 390500 w 578460"/>
              <a:gd name="connsiteY0" fmla="*/ 0 h 187960"/>
              <a:gd name="connsiteX1" fmla="*/ 484480 w 578460"/>
              <a:gd name="connsiteY1" fmla="*/ 0 h 187960"/>
              <a:gd name="connsiteX2" fmla="*/ 578460 w 578460"/>
              <a:gd name="connsiteY2" fmla="*/ 93980 h 187960"/>
              <a:gd name="connsiteX3" fmla="*/ 484480 w 578460"/>
              <a:gd name="connsiteY3" fmla="*/ 187960 h 187960"/>
              <a:gd name="connsiteX4" fmla="*/ 390500 w 578460"/>
              <a:gd name="connsiteY4" fmla="*/ 187960 h 187960"/>
              <a:gd name="connsiteX5" fmla="*/ 484480 w 578460"/>
              <a:gd name="connsiteY5" fmla="*/ 93980 h 187960"/>
              <a:gd name="connsiteX6" fmla="*/ 195250 w 578460"/>
              <a:gd name="connsiteY6" fmla="*/ 0 h 187960"/>
              <a:gd name="connsiteX7" fmla="*/ 289230 w 578460"/>
              <a:gd name="connsiteY7" fmla="*/ 0 h 187960"/>
              <a:gd name="connsiteX8" fmla="*/ 383210 w 578460"/>
              <a:gd name="connsiteY8" fmla="*/ 93980 h 187960"/>
              <a:gd name="connsiteX9" fmla="*/ 289230 w 578460"/>
              <a:gd name="connsiteY9" fmla="*/ 187960 h 187960"/>
              <a:gd name="connsiteX10" fmla="*/ 195250 w 578460"/>
              <a:gd name="connsiteY10" fmla="*/ 187960 h 187960"/>
              <a:gd name="connsiteX11" fmla="*/ 289230 w 578460"/>
              <a:gd name="connsiteY11" fmla="*/ 93980 h 187960"/>
              <a:gd name="connsiteX12" fmla="*/ 0 w 578460"/>
              <a:gd name="connsiteY12" fmla="*/ 0 h 187960"/>
              <a:gd name="connsiteX13" fmla="*/ 93980 w 578460"/>
              <a:gd name="connsiteY13" fmla="*/ 0 h 187960"/>
              <a:gd name="connsiteX14" fmla="*/ 187960 w 578460"/>
              <a:gd name="connsiteY14" fmla="*/ 93980 h 187960"/>
              <a:gd name="connsiteX15" fmla="*/ 93980 w 578460"/>
              <a:gd name="connsiteY15" fmla="*/ 187960 h 187960"/>
              <a:gd name="connsiteX16" fmla="*/ 0 w 578460"/>
              <a:gd name="connsiteY16" fmla="*/ 187960 h 187960"/>
              <a:gd name="connsiteX17" fmla="*/ 93980 w 578460"/>
              <a:gd name="connsiteY17" fmla="*/ 93980 h 187960"/>
            </a:gdLst>
            <a:rect l="l" t="t" r="r" b="b"/>
            <a:pathLst>
              <a:path w="578460" h="187960">
                <a:moveTo>
                  <a:pt x="390500" y="0"/>
                </a:moveTo>
                <a:lnTo>
                  <a:pt x="484480" y="0"/>
                </a:lnTo>
                <a:lnTo>
                  <a:pt x="578460" y="93980"/>
                </a:lnTo>
                <a:lnTo>
                  <a:pt x="484480" y="187960"/>
                </a:lnTo>
                <a:lnTo>
                  <a:pt x="390500" y="187960"/>
                </a:lnTo>
                <a:lnTo>
                  <a:pt x="484480" y="93980"/>
                </a:lnTo>
                <a:close/>
                <a:moveTo>
                  <a:pt x="195250" y="0"/>
                </a:moveTo>
                <a:lnTo>
                  <a:pt x="289230" y="0"/>
                </a:lnTo>
                <a:lnTo>
                  <a:pt x="383210" y="93980"/>
                </a:lnTo>
                <a:lnTo>
                  <a:pt x="289230" y="187960"/>
                </a:lnTo>
                <a:lnTo>
                  <a:pt x="195250" y="187960"/>
                </a:lnTo>
                <a:lnTo>
                  <a:pt x="289230" y="93980"/>
                </a:lnTo>
                <a:close/>
                <a:moveTo>
                  <a:pt x="0" y="0"/>
                </a:moveTo>
                <a:lnTo>
                  <a:pt x="93980" y="0"/>
                </a:lnTo>
                <a:lnTo>
                  <a:pt x="187960" y="93980"/>
                </a:lnTo>
                <a:lnTo>
                  <a:pt x="93980" y="187960"/>
                </a:lnTo>
                <a:lnTo>
                  <a:pt x="0" y="187960"/>
                </a:lnTo>
                <a:lnTo>
                  <a:pt x="93980" y="93980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1" flipV="0">
            <a:off x="11086350" y="6250940"/>
            <a:ext cx="578460" cy="187960"/>
          </a:xfrm>
          <a:custGeom>
            <a:avLst/>
            <a:gdLst>
              <a:gd name="connsiteX0" fmla="*/ 93980 w 578460"/>
              <a:gd name="connsiteY0" fmla="*/ 0 h 187960"/>
              <a:gd name="connsiteX1" fmla="*/ 0 w 578460"/>
              <a:gd name="connsiteY1" fmla="*/ 0 h 187960"/>
              <a:gd name="connsiteX2" fmla="*/ 93980 w 578460"/>
              <a:gd name="connsiteY2" fmla="*/ 93980 h 187960"/>
              <a:gd name="connsiteX3" fmla="*/ 0 w 578460"/>
              <a:gd name="connsiteY3" fmla="*/ 187960 h 187960"/>
              <a:gd name="connsiteX4" fmla="*/ 93980 w 578460"/>
              <a:gd name="connsiteY4" fmla="*/ 187960 h 187960"/>
              <a:gd name="connsiteX5" fmla="*/ 187960 w 578460"/>
              <a:gd name="connsiteY5" fmla="*/ 93980 h 187960"/>
              <a:gd name="connsiteX6" fmla="*/ 289230 w 578460"/>
              <a:gd name="connsiteY6" fmla="*/ 0 h 187960"/>
              <a:gd name="connsiteX7" fmla="*/ 195250 w 578460"/>
              <a:gd name="connsiteY7" fmla="*/ 0 h 187960"/>
              <a:gd name="connsiteX8" fmla="*/ 289230 w 578460"/>
              <a:gd name="connsiteY8" fmla="*/ 93980 h 187960"/>
              <a:gd name="connsiteX9" fmla="*/ 195250 w 578460"/>
              <a:gd name="connsiteY9" fmla="*/ 187960 h 187960"/>
              <a:gd name="connsiteX10" fmla="*/ 289230 w 578460"/>
              <a:gd name="connsiteY10" fmla="*/ 187960 h 187960"/>
              <a:gd name="connsiteX11" fmla="*/ 383210 w 578460"/>
              <a:gd name="connsiteY11" fmla="*/ 93980 h 187960"/>
              <a:gd name="connsiteX12" fmla="*/ 484480 w 578460"/>
              <a:gd name="connsiteY12" fmla="*/ 0 h 187960"/>
              <a:gd name="connsiteX13" fmla="*/ 390500 w 578460"/>
              <a:gd name="connsiteY13" fmla="*/ 0 h 187960"/>
              <a:gd name="connsiteX14" fmla="*/ 484480 w 578460"/>
              <a:gd name="connsiteY14" fmla="*/ 93980 h 187960"/>
              <a:gd name="connsiteX15" fmla="*/ 390500 w 578460"/>
              <a:gd name="connsiteY15" fmla="*/ 187960 h 187960"/>
              <a:gd name="connsiteX16" fmla="*/ 484480 w 578460"/>
              <a:gd name="connsiteY16" fmla="*/ 187960 h 187960"/>
              <a:gd name="connsiteX17" fmla="*/ 578460 w 578460"/>
              <a:gd name="connsiteY17" fmla="*/ 93980 h 187960"/>
            </a:gdLst>
            <a:rect l="l" t="t" r="r" b="b"/>
            <a:pathLst>
              <a:path w="578460" h="187960">
                <a:moveTo>
                  <a:pt x="93980" y="0"/>
                </a:moveTo>
                <a:lnTo>
                  <a:pt x="0" y="0"/>
                </a:lnTo>
                <a:lnTo>
                  <a:pt x="93980" y="93980"/>
                </a:lnTo>
                <a:lnTo>
                  <a:pt x="0" y="187960"/>
                </a:lnTo>
                <a:lnTo>
                  <a:pt x="93980" y="187960"/>
                </a:lnTo>
                <a:lnTo>
                  <a:pt x="187960" y="93980"/>
                </a:lnTo>
                <a:close/>
                <a:moveTo>
                  <a:pt x="289230" y="0"/>
                </a:moveTo>
                <a:lnTo>
                  <a:pt x="195250" y="0"/>
                </a:lnTo>
                <a:lnTo>
                  <a:pt x="289230" y="93980"/>
                </a:lnTo>
                <a:lnTo>
                  <a:pt x="195250" y="187960"/>
                </a:lnTo>
                <a:lnTo>
                  <a:pt x="289230" y="187960"/>
                </a:lnTo>
                <a:lnTo>
                  <a:pt x="383210" y="93980"/>
                </a:lnTo>
                <a:close/>
                <a:moveTo>
                  <a:pt x="484480" y="0"/>
                </a:moveTo>
                <a:lnTo>
                  <a:pt x="390500" y="0"/>
                </a:lnTo>
                <a:lnTo>
                  <a:pt x="484480" y="93980"/>
                </a:lnTo>
                <a:lnTo>
                  <a:pt x="390500" y="187960"/>
                </a:lnTo>
                <a:lnTo>
                  <a:pt x="484480" y="187960"/>
                </a:lnTo>
                <a:lnTo>
                  <a:pt x="578460" y="93980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557104" y="2480418"/>
            <a:ext cx="791286" cy="6003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2616618" y="824823"/>
            <a:ext cx="3965186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E6E2E1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CONTENTS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189297" y="354280"/>
            <a:ext cx="2437823" cy="13234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目录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3033701" y="622429"/>
            <a:ext cx="8529945" cy="5613143"/>
          </a:xfrm>
          <a:prstGeom prst="plaque">
            <a:avLst>
              <a:gd name="adj" fmla="val 3509"/>
            </a:avLst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828461" flipH="0" flipV="0">
            <a:off x="8381153" y="1869421"/>
            <a:ext cx="4076673" cy="407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alphaModFix amt="85000"/>
          </a:blip>
          <a:srcRect l="17665" t="0" r="17665" b="0"/>
          <a:stretch>
            <a:fillRect/>
          </a:stretch>
        </p:blipFill>
        <p:spPr>
          <a:xfrm rot="0" flipH="0" flipV="0">
            <a:off x="3073520" y="628649"/>
            <a:ext cx="8512404" cy="5601600"/>
          </a:xfrm>
          <a:custGeom>
            <a:avLst/>
            <a:gdLst>
              <a:gd name="connsiteX0" fmla="*/ 8066356 w 8529945"/>
              <a:gd name="connsiteY0" fmla="*/ 0 h 5613143"/>
              <a:gd name="connsiteX1" fmla="*/ 463589 w 8529945"/>
              <a:gd name="connsiteY1" fmla="*/ 0 h 5613143"/>
              <a:gd name="connsiteX2" fmla="*/ 0 w 8529945"/>
              <a:gd name="connsiteY2" fmla="*/ 463589 h 5613143"/>
              <a:gd name="connsiteX3" fmla="*/ 0 w 8529945"/>
              <a:gd name="connsiteY3" fmla="*/ 5149554 h 5613143"/>
              <a:gd name="connsiteX4" fmla="*/ 463589 w 8529945"/>
              <a:gd name="connsiteY4" fmla="*/ 5613143 h 5613143"/>
              <a:gd name="connsiteX5" fmla="*/ 8066356 w 8529945"/>
              <a:gd name="connsiteY5" fmla="*/ 5613143 h 5613143"/>
              <a:gd name="connsiteX6" fmla="*/ 8529945 w 8529945"/>
              <a:gd name="connsiteY6" fmla="*/ 5149554 h 5613143"/>
              <a:gd name="connsiteX7" fmla="*/ 8529945 w 8529945"/>
              <a:gd name="connsiteY7" fmla="*/ 463589 h 5613143"/>
              <a:gd name="connsiteX8" fmla="*/ 8066356 w 8529945"/>
              <a:gd name="connsiteY8" fmla="*/ 0 h 5613143"/>
            </a:gdLst>
            <a:rect l="l" t="t" r="r" b="b"/>
            <a:pathLst>
              <a:path w="8529945" h="5613143">
                <a:moveTo>
                  <a:pt x="8066356" y="0"/>
                </a:moveTo>
                <a:lnTo>
                  <a:pt x="463589" y="0"/>
                </a:lnTo>
                <a:cubicBezTo>
                  <a:pt x="207556" y="0"/>
                  <a:pt x="0" y="207556"/>
                  <a:pt x="0" y="463589"/>
                </a:cubicBezTo>
                <a:lnTo>
                  <a:pt x="0" y="5149554"/>
                </a:lnTo>
                <a:cubicBezTo>
                  <a:pt x="0" y="5405587"/>
                  <a:pt x="207556" y="5613143"/>
                  <a:pt x="463589" y="5613143"/>
                </a:cubicBezTo>
                <a:lnTo>
                  <a:pt x="8066356" y="5613143"/>
                </a:lnTo>
                <a:cubicBezTo>
                  <a:pt x="8322389" y="5613143"/>
                  <a:pt x="8529945" y="5405587"/>
                  <a:pt x="8529945" y="5149554"/>
                </a:cubicBezTo>
                <a:lnTo>
                  <a:pt x="8529945" y="463589"/>
                </a:lnTo>
                <a:cubicBezTo>
                  <a:pt x="8529945" y="207556"/>
                  <a:pt x="8322389" y="0"/>
                  <a:pt x="806635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3164692" y="750854"/>
            <a:ext cx="8267962" cy="5356292"/>
          </a:xfrm>
          <a:prstGeom prst="plaque">
            <a:avLst>
              <a:gd name="adj" fmla="val 3509"/>
            </a:avLst>
          </a:prstGeom>
          <a:solidFill>
            <a:schemeClr val="bg1">
              <a:alpha val="35000"/>
            </a:schemeClr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890279" y="670275"/>
            <a:ext cx="1427391" cy="21485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826F6C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1" flipV="0">
            <a:off x="3928379" y="5036909"/>
            <a:ext cx="3162958" cy="4103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270559" y="1442041"/>
            <a:ext cx="5040000" cy="576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2">
                  <a:lumMod val="60000"/>
                  <a:lumOff val="40000"/>
                </a:schemeClr>
              </a:gs>
              <a:gs pos="99083">
                <a:schemeClr val="accent2">
                  <a:lumMod val="40000"/>
                  <a:lumOff val="60000"/>
                  <a:alpha val="0"/>
                </a:schemeClr>
              </a:gs>
            </a:gsLst>
            <a:path path="circle">
              <a:fillToRect t="100000" l="100000"/>
            </a:path>
            <a:tileRect b="-100000" r="-10000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014887" y="5071129"/>
            <a:ext cx="2989943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pic>
        <p:nvPicPr>
          <p:cNvPr id="11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12307" t="14785" r="17860" b="11180"/>
          <a:stretch>
            <a:fillRect/>
          </a:stretch>
        </p:blipFill>
        <p:spPr>
          <a:xfrm rot="0" flipH="1" flipV="0">
            <a:off x="181263" y="2365242"/>
            <a:ext cx="3710569" cy="3938892"/>
          </a:xfrm>
          <a:custGeom>
            <a:avLst/>
            <a:gdLst>
              <a:gd name="connsiteX0" fmla="*/ 0 w 3261199"/>
              <a:gd name="connsiteY0" fmla="*/ 0 h 3461871"/>
              <a:gd name="connsiteX1" fmla="*/ 3261199 w 3261199"/>
              <a:gd name="connsiteY1" fmla="*/ 0 h 3461871"/>
              <a:gd name="connsiteX2" fmla="*/ 3261199 w 3261199"/>
              <a:gd name="connsiteY2" fmla="*/ 3461871 h 3461871"/>
              <a:gd name="connsiteX3" fmla="*/ 0 w 3261199"/>
              <a:gd name="connsiteY3" fmla="*/ 3461871 h 3461871"/>
            </a:gdLst>
            <a:rect l="l" t="t" r="r" b="b"/>
            <a:pathLst>
              <a:path w="3261199" h="3461871">
                <a:moveTo>
                  <a:pt x="0" y="0"/>
                </a:moveTo>
                <a:lnTo>
                  <a:pt x="3261199" y="0"/>
                </a:lnTo>
                <a:lnTo>
                  <a:pt x="3261199" y="3461871"/>
                </a:lnTo>
                <a:lnTo>
                  <a:pt x="0" y="346187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12307" t="14785" r="17860" b="11180"/>
          <a:stretch>
            <a:fillRect/>
          </a:stretch>
        </p:blipFill>
        <p:spPr>
          <a:xfrm rot="0" flipH="0" flipV="0">
            <a:off x="10263568" y="-80205"/>
            <a:ext cx="1755822" cy="1863864"/>
          </a:xfrm>
          <a:custGeom>
            <a:avLst/>
            <a:gdLst>
              <a:gd name="connsiteX0" fmla="*/ 0 w 3261199"/>
              <a:gd name="connsiteY0" fmla="*/ 0 h 3461871"/>
              <a:gd name="connsiteX1" fmla="*/ 3261199 w 3261199"/>
              <a:gd name="connsiteY1" fmla="*/ 0 h 3461871"/>
              <a:gd name="connsiteX2" fmla="*/ 3261199 w 3261199"/>
              <a:gd name="connsiteY2" fmla="*/ 3461871 h 3461871"/>
              <a:gd name="connsiteX3" fmla="*/ 0 w 3261199"/>
              <a:gd name="connsiteY3" fmla="*/ 3461871 h 3461871"/>
            </a:gdLst>
            <a:rect l="l" t="t" r="r" b="b"/>
            <a:pathLst>
              <a:path w="3261199" h="3461871">
                <a:moveTo>
                  <a:pt x="0" y="0"/>
                </a:moveTo>
                <a:lnTo>
                  <a:pt x="3261199" y="0"/>
                </a:lnTo>
                <a:lnTo>
                  <a:pt x="3261199" y="3461871"/>
                </a:lnTo>
                <a:lnTo>
                  <a:pt x="0" y="346187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" name="标题 1"/>
          <p:cNvSpPr txBox="1"/>
          <p:nvPr/>
        </p:nvSpPr>
        <p:spPr>
          <a:xfrm rot="0" flipH="1" flipV="0">
            <a:off x="8491078" y="1254841"/>
            <a:ext cx="2104146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640545" y="1345241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0" t="22165" r="0" b="16605"/>
          <a:stretch>
            <a:fillRect/>
          </a:stretch>
        </p:blipFill>
        <p:spPr>
          <a:xfrm rot="0" flipH="1" flipV="0">
            <a:off x="9363004" y="5349253"/>
            <a:ext cx="2754637" cy="946267"/>
          </a:xfrm>
          <a:custGeom>
            <a:avLst/>
            <a:gdLst>
              <a:gd name="connsiteX0" fmla="*/ 0 w 2847079"/>
              <a:gd name="connsiteY0" fmla="*/ 0 h 978023"/>
              <a:gd name="connsiteX1" fmla="*/ 2847079 w 2847079"/>
              <a:gd name="connsiteY1" fmla="*/ 0 h 978023"/>
              <a:gd name="connsiteX2" fmla="*/ 2847079 w 2847079"/>
              <a:gd name="connsiteY2" fmla="*/ 978023 h 978023"/>
              <a:gd name="connsiteX3" fmla="*/ 0 w 2847079"/>
              <a:gd name="connsiteY3" fmla="*/ 978023 h 978023"/>
            </a:gdLst>
            <a:rect l="l" t="t" r="r" b="b"/>
            <a:pathLst>
              <a:path w="2847079" h="978023">
                <a:moveTo>
                  <a:pt x="0" y="0"/>
                </a:moveTo>
                <a:lnTo>
                  <a:pt x="2847079" y="0"/>
                </a:lnTo>
                <a:lnTo>
                  <a:pt x="2847079" y="978023"/>
                </a:lnTo>
                <a:lnTo>
                  <a:pt x="0" y="97802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" name="标题 1"/>
          <p:cNvSpPr txBox="1"/>
          <p:nvPr/>
        </p:nvSpPr>
        <p:spPr>
          <a:xfrm rot="0" flipH="0" flipV="0">
            <a:off x="3877579" y="2913990"/>
            <a:ext cx="6720115" cy="1903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5500">
                <a:ln w="12700">
                  <a:noFill/>
                </a:ln>
                <a:solidFill>
                  <a:srgbClr val="5C4E5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教学工作与成果</a:t>
            </a:r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8829038" y="1557020"/>
            <a:ext cx="1428695" cy="1130994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8000">
                <a:ln w="12700">
                  <a:noFill/>
                </a:ln>
                <a:solidFill>
                  <a:srgbClr val="F2F2F2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829038" y="3177981"/>
            <a:ext cx="1428695" cy="1130994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8000">
                <a:ln w="12700">
                  <a:noFill/>
                </a:ln>
                <a:solidFill>
                  <a:srgbClr val="F2F2F2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829038" y="4798943"/>
            <a:ext cx="1428695" cy="1130994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8000">
                <a:ln w="12700">
                  <a:noFill/>
                </a:ln>
                <a:solidFill>
                  <a:srgbClr val="F2F2F2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660400" y="1363802"/>
            <a:ext cx="2603661" cy="487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标题 1"/>
          <p:cNvSpPr txBox="1"/>
          <p:nvPr/>
        </p:nvSpPr>
        <p:spPr>
          <a:xfrm rot="0" flipH="0" flipV="0">
            <a:off x="1546377" y="1829443"/>
            <a:ext cx="2946400" cy="48768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38100" blurRad="50800" dir="5400000" sx="100000" sy="100000" kx="0" ky="0" algn="t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020647" y="1732184"/>
            <a:ext cx="3971214" cy="44958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教学计划制定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020647" y="2169640"/>
            <a:ext cx="3970953" cy="92080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5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本年度根据学校教学大纲和学生实际情况，制定了详细的教学计划，包括课程内容、教学方法和评估方式。
教学计划注重学生核心素养的培养，如批判性思维、创造力和团队合作能力。
通过定期的教学研讨，不断优化教学计划，以适应教育改革和学生需求的变化。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893337" y="1727843"/>
            <a:ext cx="833120" cy="69088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38100" blurRad="50800" dir="5400000" sx="100000" sy="100000" kx="0" ky="0" algn="t" rotWithShape="0">
              <a:schemeClr val="tx1">
                <a:lumMod val="85000"/>
                <a:lumOff val="1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165756" y="1917144"/>
            <a:ext cx="288283" cy="312279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893337" y="3361595"/>
            <a:ext cx="833120" cy="69088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38100" blurRad="50800" dir="5400000" sx="100000" sy="100000" kx="0" ky="0" algn="t" rotWithShape="0">
              <a:schemeClr val="tx1">
                <a:lumMod val="85000"/>
                <a:lumOff val="1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161665" y="3558803"/>
            <a:ext cx="296464" cy="296464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020647" y="3254014"/>
            <a:ext cx="3970953" cy="44958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教学活动实施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020648" y="3691470"/>
            <a:ext cx="3970952" cy="92080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5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在教学过程中，采用了多样化的教学方法，如项目式学习、翻转课堂和小组讨论，提高学生的参与度和学习兴趣。
重视学生的个性化发展，根据学生的学习进度和兴趣，提供差异化的教学支持。
通过定期的课堂观察和学生反馈，及时调整教学策略，提高教学效果。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893337" y="4883424"/>
            <a:ext cx="833120" cy="69088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38100" blurRad="50800" dir="5400000" sx="100000" sy="100000" kx="0" ky="0" algn="t" rotWithShape="0">
              <a:schemeClr val="tx1">
                <a:lumMod val="85000"/>
                <a:lumOff val="1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5020647" y="4775843"/>
            <a:ext cx="3970952" cy="44958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教学成果评估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020648" y="5213299"/>
            <a:ext cx="3970952" cy="92080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5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设计了全面的学生评估体系，包括形成性评价和总结性评价，全面反映学生的学习成果。
通过期中和期末考试、课堂表现和作业完成情况，综合评估学生的学习成效。
根据评估结果，为学生提供个性化的学习建议和辅导，帮助他们改进学习策略。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5400000" flipH="0" flipV="0">
            <a:off x="111438" y="6019317"/>
            <a:ext cx="1097923" cy="22956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38100" blurRad="50800" dir="5400000" sx="100000" sy="100000" kx="0" ky="0" algn="t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160468" y="5093390"/>
            <a:ext cx="298858" cy="270948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pic>
        <p:nvPicPr>
          <p:cNvPr id="21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0469880" y="1356360"/>
            <a:ext cx="1049020" cy="487934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标题 1"/>
          <p:cNvSpPr txBox="1"/>
          <p:nvPr/>
        </p:nvSpPr>
        <p:spPr>
          <a:xfrm rot="0" flipH="0" flipV="0">
            <a:off x="1007545" y="210957"/>
            <a:ext cx="10696755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教学计划与执行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682743" y="334905"/>
            <a:ext cx="218940" cy="218940"/>
          </a:xfrm>
          <a:prstGeom prst="chevr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487699" y="334905"/>
            <a:ext cx="218940" cy="21894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292654" y="334905"/>
            <a:ext cx="218940" cy="2189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736570" y="1270136"/>
            <a:ext cx="68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096570" y="1777801"/>
            <a:ext cx="6120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3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关注学生的全面发展，通过课外活动和社会实践，培养学生的领导力和社会责任感。
设计了一系列的拓展课程，如科学实验、艺术创作和体育竞技，激发学生的潜能和兴趣。
通过定期的一对一指导，了解学生的学习困难和需求，提供针对性的支持。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096570" y="1415015"/>
            <a:ext cx="612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学生能力提升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701454" y="2926574"/>
            <a:ext cx="68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061454" y="3444613"/>
            <a:ext cx="6120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3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重视学生的心理健康，定期开展心理健康教育和咨询活动，帮助学生应对学习和生活中的压力。
建立了学生心理健康档案，与学校心理辅导老师合作，为有需要的学生提供专业的心理支持。
通过班级氛围的营造和同伴互助，培养学生的积极心态和抗压能力。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3061454" y="3081827"/>
            <a:ext cx="612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学生心理健康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72962" y="1198576"/>
            <a:ext cx="360000" cy="360000"/>
          </a:xfrm>
          <a:prstGeom prst="halfFrame">
            <a:avLst/>
          </a:prstGeom>
          <a:solidFill>
            <a:schemeClr val="accent1"/>
          </a:solidFill>
          <a:ln cap="sq">
            <a:noFill/>
            <a:prstDash val="solid"/>
            <a:miter/>
          </a:ln>
          <a:effectLst>
            <a:outerShdw dist="127000" blurRad="317500" dir="2700000" sx="100000" sy="100000" kx="0" ky="0" algn="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637846" y="2855015"/>
            <a:ext cx="360000" cy="360000"/>
          </a:xfrm>
          <a:prstGeom prst="halfFrame">
            <a:avLst/>
          </a:prstGeom>
          <a:solidFill>
            <a:schemeClr val="accent1"/>
          </a:solidFill>
          <a:ln cap="sq">
            <a:noFill/>
            <a:prstDash val="solid"/>
            <a:miter/>
          </a:ln>
          <a:effectLst>
            <a:outerShdw dist="127000" blurRad="317500" dir="2700000" sx="100000" sy="100000" kx="0" ky="0" algn="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678900" y="4583012"/>
            <a:ext cx="68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038900" y="5101051"/>
            <a:ext cx="6120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3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为高年级学生提供职业规划指导，帮助他们了解不同职业的特点和要求。
组织职业体验活动和行业讲座，让学生接触实际工作环境，明确自己的职业兴趣。
与家长合作，共同为学生的职业发展提供支持和指导。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038900" y="4738265"/>
            <a:ext cx="612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学生职业规划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615292" y="4511453"/>
            <a:ext cx="360000" cy="360000"/>
          </a:xfrm>
          <a:prstGeom prst="halfFrame">
            <a:avLst/>
          </a:prstGeom>
          <a:solidFill>
            <a:schemeClr val="accent1"/>
          </a:solidFill>
          <a:ln cap="sq">
            <a:noFill/>
            <a:prstDash val="solid"/>
            <a:miter/>
          </a:ln>
          <a:effectLst>
            <a:outerShdw dist="127000" blurRad="317500" dir="2700000" sx="100000" sy="100000" kx="0" ky="0" algn="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07545" y="210957"/>
            <a:ext cx="10696755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学生发展与指导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82743" y="334905"/>
            <a:ext cx="218940" cy="218940"/>
          </a:xfrm>
          <a:prstGeom prst="chevr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87699" y="334905"/>
            <a:ext cx="218940" cy="21894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292654" y="334905"/>
            <a:ext cx="218940" cy="2189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3033701" y="622429"/>
            <a:ext cx="8529945" cy="5613143"/>
          </a:xfrm>
          <a:prstGeom prst="plaque">
            <a:avLst>
              <a:gd name="adj" fmla="val 3509"/>
            </a:avLst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828461" flipH="0" flipV="0">
            <a:off x="8381153" y="1869421"/>
            <a:ext cx="4076673" cy="407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alphaModFix amt="85000"/>
          </a:blip>
          <a:srcRect l="17665" t="0" r="17665" b="0"/>
          <a:stretch>
            <a:fillRect/>
          </a:stretch>
        </p:blipFill>
        <p:spPr>
          <a:xfrm rot="0" flipH="0" flipV="0">
            <a:off x="3073520" y="628649"/>
            <a:ext cx="8512404" cy="5601600"/>
          </a:xfrm>
          <a:custGeom>
            <a:avLst/>
            <a:gdLst>
              <a:gd name="connsiteX0" fmla="*/ 8066356 w 8529945"/>
              <a:gd name="connsiteY0" fmla="*/ 0 h 5613143"/>
              <a:gd name="connsiteX1" fmla="*/ 463589 w 8529945"/>
              <a:gd name="connsiteY1" fmla="*/ 0 h 5613143"/>
              <a:gd name="connsiteX2" fmla="*/ 0 w 8529945"/>
              <a:gd name="connsiteY2" fmla="*/ 463589 h 5613143"/>
              <a:gd name="connsiteX3" fmla="*/ 0 w 8529945"/>
              <a:gd name="connsiteY3" fmla="*/ 5149554 h 5613143"/>
              <a:gd name="connsiteX4" fmla="*/ 463589 w 8529945"/>
              <a:gd name="connsiteY4" fmla="*/ 5613143 h 5613143"/>
              <a:gd name="connsiteX5" fmla="*/ 8066356 w 8529945"/>
              <a:gd name="connsiteY5" fmla="*/ 5613143 h 5613143"/>
              <a:gd name="connsiteX6" fmla="*/ 8529945 w 8529945"/>
              <a:gd name="connsiteY6" fmla="*/ 5149554 h 5613143"/>
              <a:gd name="connsiteX7" fmla="*/ 8529945 w 8529945"/>
              <a:gd name="connsiteY7" fmla="*/ 463589 h 5613143"/>
              <a:gd name="connsiteX8" fmla="*/ 8066356 w 8529945"/>
              <a:gd name="connsiteY8" fmla="*/ 0 h 5613143"/>
            </a:gdLst>
            <a:rect l="l" t="t" r="r" b="b"/>
            <a:pathLst>
              <a:path w="8529945" h="5613143">
                <a:moveTo>
                  <a:pt x="8066356" y="0"/>
                </a:moveTo>
                <a:lnTo>
                  <a:pt x="463589" y="0"/>
                </a:lnTo>
                <a:cubicBezTo>
                  <a:pt x="207556" y="0"/>
                  <a:pt x="0" y="207556"/>
                  <a:pt x="0" y="463589"/>
                </a:cubicBezTo>
                <a:lnTo>
                  <a:pt x="0" y="5149554"/>
                </a:lnTo>
                <a:cubicBezTo>
                  <a:pt x="0" y="5405587"/>
                  <a:pt x="207556" y="5613143"/>
                  <a:pt x="463589" y="5613143"/>
                </a:cubicBezTo>
                <a:lnTo>
                  <a:pt x="8066356" y="5613143"/>
                </a:lnTo>
                <a:cubicBezTo>
                  <a:pt x="8322389" y="5613143"/>
                  <a:pt x="8529945" y="5405587"/>
                  <a:pt x="8529945" y="5149554"/>
                </a:cubicBezTo>
                <a:lnTo>
                  <a:pt x="8529945" y="463589"/>
                </a:lnTo>
                <a:cubicBezTo>
                  <a:pt x="8529945" y="207556"/>
                  <a:pt x="8322389" y="0"/>
                  <a:pt x="806635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3164692" y="750854"/>
            <a:ext cx="8267962" cy="5356292"/>
          </a:xfrm>
          <a:prstGeom prst="plaque">
            <a:avLst>
              <a:gd name="adj" fmla="val 3509"/>
            </a:avLst>
          </a:prstGeom>
          <a:solidFill>
            <a:schemeClr val="bg1">
              <a:alpha val="35000"/>
            </a:schemeClr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890279" y="670275"/>
            <a:ext cx="1427391" cy="21485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826F6C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1" flipV="0">
            <a:off x="3928379" y="5036909"/>
            <a:ext cx="3162958" cy="4103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270559" y="1442041"/>
            <a:ext cx="5040000" cy="576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2">
                  <a:lumMod val="60000"/>
                  <a:lumOff val="40000"/>
                </a:schemeClr>
              </a:gs>
              <a:gs pos="99083">
                <a:schemeClr val="accent2">
                  <a:lumMod val="40000"/>
                  <a:lumOff val="60000"/>
                  <a:alpha val="0"/>
                </a:schemeClr>
              </a:gs>
            </a:gsLst>
            <a:path path="circle">
              <a:fillToRect t="100000" l="100000"/>
            </a:path>
            <a:tileRect b="-100000" r="-10000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014887" y="5071129"/>
            <a:ext cx="2989943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pic>
        <p:nvPicPr>
          <p:cNvPr id="11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12307" t="14785" r="17860" b="11180"/>
          <a:stretch>
            <a:fillRect/>
          </a:stretch>
        </p:blipFill>
        <p:spPr>
          <a:xfrm rot="0" flipH="1" flipV="0">
            <a:off x="181263" y="2365242"/>
            <a:ext cx="3710569" cy="3938892"/>
          </a:xfrm>
          <a:custGeom>
            <a:avLst/>
            <a:gdLst>
              <a:gd name="connsiteX0" fmla="*/ 0 w 3261199"/>
              <a:gd name="connsiteY0" fmla="*/ 0 h 3461871"/>
              <a:gd name="connsiteX1" fmla="*/ 3261199 w 3261199"/>
              <a:gd name="connsiteY1" fmla="*/ 0 h 3461871"/>
              <a:gd name="connsiteX2" fmla="*/ 3261199 w 3261199"/>
              <a:gd name="connsiteY2" fmla="*/ 3461871 h 3461871"/>
              <a:gd name="connsiteX3" fmla="*/ 0 w 3261199"/>
              <a:gd name="connsiteY3" fmla="*/ 3461871 h 3461871"/>
            </a:gdLst>
            <a:rect l="l" t="t" r="r" b="b"/>
            <a:pathLst>
              <a:path w="3261199" h="3461871">
                <a:moveTo>
                  <a:pt x="0" y="0"/>
                </a:moveTo>
                <a:lnTo>
                  <a:pt x="3261199" y="0"/>
                </a:lnTo>
                <a:lnTo>
                  <a:pt x="3261199" y="3461871"/>
                </a:lnTo>
                <a:lnTo>
                  <a:pt x="0" y="346187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12307" t="14785" r="17860" b="11180"/>
          <a:stretch>
            <a:fillRect/>
          </a:stretch>
        </p:blipFill>
        <p:spPr>
          <a:xfrm rot="0" flipH="0" flipV="0">
            <a:off x="10263568" y="-80205"/>
            <a:ext cx="1755822" cy="1863864"/>
          </a:xfrm>
          <a:custGeom>
            <a:avLst/>
            <a:gdLst>
              <a:gd name="connsiteX0" fmla="*/ 0 w 3261199"/>
              <a:gd name="connsiteY0" fmla="*/ 0 h 3461871"/>
              <a:gd name="connsiteX1" fmla="*/ 3261199 w 3261199"/>
              <a:gd name="connsiteY1" fmla="*/ 0 h 3461871"/>
              <a:gd name="connsiteX2" fmla="*/ 3261199 w 3261199"/>
              <a:gd name="connsiteY2" fmla="*/ 3461871 h 3461871"/>
              <a:gd name="connsiteX3" fmla="*/ 0 w 3261199"/>
              <a:gd name="connsiteY3" fmla="*/ 3461871 h 3461871"/>
            </a:gdLst>
            <a:rect l="l" t="t" r="r" b="b"/>
            <a:pathLst>
              <a:path w="3261199" h="3461871">
                <a:moveTo>
                  <a:pt x="0" y="0"/>
                </a:moveTo>
                <a:lnTo>
                  <a:pt x="3261199" y="0"/>
                </a:lnTo>
                <a:lnTo>
                  <a:pt x="3261199" y="3461871"/>
                </a:lnTo>
                <a:lnTo>
                  <a:pt x="0" y="346187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" name="标题 1"/>
          <p:cNvSpPr txBox="1"/>
          <p:nvPr/>
        </p:nvSpPr>
        <p:spPr>
          <a:xfrm rot="0" flipH="1" flipV="0">
            <a:off x="8491078" y="1254841"/>
            <a:ext cx="2104146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640545" y="1345241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0" t="22165" r="0" b="16605"/>
          <a:stretch>
            <a:fillRect/>
          </a:stretch>
        </p:blipFill>
        <p:spPr>
          <a:xfrm rot="0" flipH="1" flipV="0">
            <a:off x="9363004" y="5349253"/>
            <a:ext cx="2754637" cy="946267"/>
          </a:xfrm>
          <a:custGeom>
            <a:avLst/>
            <a:gdLst>
              <a:gd name="connsiteX0" fmla="*/ 0 w 2847079"/>
              <a:gd name="connsiteY0" fmla="*/ 0 h 978023"/>
              <a:gd name="connsiteX1" fmla="*/ 2847079 w 2847079"/>
              <a:gd name="connsiteY1" fmla="*/ 0 h 978023"/>
              <a:gd name="connsiteX2" fmla="*/ 2847079 w 2847079"/>
              <a:gd name="connsiteY2" fmla="*/ 978023 h 978023"/>
              <a:gd name="connsiteX3" fmla="*/ 0 w 2847079"/>
              <a:gd name="connsiteY3" fmla="*/ 978023 h 978023"/>
            </a:gdLst>
            <a:rect l="l" t="t" r="r" b="b"/>
            <a:pathLst>
              <a:path w="2847079" h="978023">
                <a:moveTo>
                  <a:pt x="0" y="0"/>
                </a:moveTo>
                <a:lnTo>
                  <a:pt x="2847079" y="0"/>
                </a:lnTo>
                <a:lnTo>
                  <a:pt x="2847079" y="978023"/>
                </a:lnTo>
                <a:lnTo>
                  <a:pt x="0" y="97802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" name="标题 1"/>
          <p:cNvSpPr txBox="1"/>
          <p:nvPr/>
        </p:nvSpPr>
        <p:spPr>
          <a:xfrm rot="0" flipH="0" flipV="0">
            <a:off x="3877579" y="2913990"/>
            <a:ext cx="6720115" cy="1903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5500">
                <a:ln w="12700">
                  <a:noFill/>
                </a:ln>
                <a:solidFill>
                  <a:srgbClr val="5C4E5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专业发展与自我提升</a:t>
            </a:r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" name="标题 1"/>
          <p:cNvCxnSpPr/>
          <p:nvPr/>
        </p:nvCxnSpPr>
        <p:spPr>
          <a:xfrm rot="0" flipH="0" flipV="0">
            <a:off x="1887621" y="2177718"/>
            <a:ext cx="3967747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</a:ln>
        </p:spPr>
      </p:cxnSp>
      <p:sp>
        <p:nvSpPr>
          <p:cNvPr id="4" name="标题 1"/>
          <p:cNvSpPr txBox="1"/>
          <p:nvPr/>
        </p:nvSpPr>
        <p:spPr>
          <a:xfrm rot="0" flipH="0" flipV="0">
            <a:off x="660400" y="1584160"/>
            <a:ext cx="1363579" cy="13635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140898" y="2304943"/>
            <a:ext cx="3714469" cy="112405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2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积极参与教学研究，探索更有效的教学方法和策略，提高教学效率和质量。
通过参与教育研讨会和工作坊，学习最新的教育理念和教学技术。
将研究成果应用于实际教学中，不断改进教学实践。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140899" y="1351554"/>
            <a:ext cx="2963437" cy="76255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5C4E5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教学方法研究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221258" y="1866044"/>
            <a:ext cx="634110" cy="311674"/>
          </a:xfrm>
          <a:custGeom>
            <a:avLst/>
            <a:gdLst>
              <a:gd name="connsiteX0" fmla="*/ 414968 w 829937"/>
              <a:gd name="connsiteY0" fmla="*/ 0 h 407926"/>
              <a:gd name="connsiteX1" fmla="*/ 822280 w 829937"/>
              <a:gd name="connsiteY1" fmla="*/ 331968 h 407926"/>
              <a:gd name="connsiteX2" fmla="*/ 829937 w 829937"/>
              <a:gd name="connsiteY2" fmla="*/ 407926 h 407926"/>
              <a:gd name="connsiteX3" fmla="*/ 0 w 829937"/>
              <a:gd name="connsiteY3" fmla="*/ 407926 h 407926"/>
              <a:gd name="connsiteX4" fmla="*/ 7657 w 829937"/>
              <a:gd name="connsiteY4" fmla="*/ 331968 h 407926"/>
              <a:gd name="connsiteX5" fmla="*/ 414968 w 829937"/>
              <a:gd name="connsiteY5" fmla="*/ 0 h 407926"/>
            </a:gdLst>
            <a:rect l="l" t="t" r="r" b="b"/>
            <a:pathLst>
              <a:path w="829937" h="407926">
                <a:moveTo>
                  <a:pt x="414968" y="0"/>
                </a:moveTo>
                <a:cubicBezTo>
                  <a:pt x="615883" y="0"/>
                  <a:pt x="783512" y="142514"/>
                  <a:pt x="822280" y="331968"/>
                </a:cubicBezTo>
                <a:lnTo>
                  <a:pt x="829937" y="407926"/>
                </a:lnTo>
                <a:lnTo>
                  <a:pt x="0" y="407926"/>
                </a:lnTo>
                <a:lnTo>
                  <a:pt x="7657" y="331968"/>
                </a:lnTo>
                <a:cubicBezTo>
                  <a:pt x="46425" y="142514"/>
                  <a:pt x="214053" y="0"/>
                  <a:pt x="414968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52950" y="1676710"/>
            <a:ext cx="1178478" cy="1178478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40967" y="2089782"/>
            <a:ext cx="402445" cy="352335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10" name="标题 1"/>
          <p:cNvCxnSpPr/>
          <p:nvPr/>
        </p:nvCxnSpPr>
        <p:spPr>
          <a:xfrm rot="0" flipH="0" flipV="0">
            <a:off x="7551153" y="2177718"/>
            <a:ext cx="3967747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</a:ln>
        </p:spPr>
      </p:cxnSp>
      <p:sp>
        <p:nvSpPr>
          <p:cNvPr id="11" name="标题 1"/>
          <p:cNvSpPr txBox="1"/>
          <p:nvPr/>
        </p:nvSpPr>
        <p:spPr>
          <a:xfrm rot="0" flipH="0" flipV="0">
            <a:off x="6323932" y="1584160"/>
            <a:ext cx="1363579" cy="13635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804430" y="2304943"/>
            <a:ext cx="3714469" cy="112405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942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探索信息技术在教学中的应用，如在线教学平台和教育软件，提高教学互动性和趣味性。
鼓励学生利用数字资源进行自主学习，培养他们的信息素养和自主学习能力。
通过教育技术的应用，为学生提供更多样化的学习资源和工具。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804431" y="1351554"/>
            <a:ext cx="2963437" cy="76255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5C4E5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教育技术创新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884790" y="1866044"/>
            <a:ext cx="634110" cy="311674"/>
          </a:xfrm>
          <a:custGeom>
            <a:avLst/>
            <a:gdLst>
              <a:gd name="connsiteX0" fmla="*/ 414968 w 829937"/>
              <a:gd name="connsiteY0" fmla="*/ 0 h 407926"/>
              <a:gd name="connsiteX1" fmla="*/ 822280 w 829937"/>
              <a:gd name="connsiteY1" fmla="*/ 331968 h 407926"/>
              <a:gd name="connsiteX2" fmla="*/ 829937 w 829937"/>
              <a:gd name="connsiteY2" fmla="*/ 407926 h 407926"/>
              <a:gd name="connsiteX3" fmla="*/ 0 w 829937"/>
              <a:gd name="connsiteY3" fmla="*/ 407926 h 407926"/>
              <a:gd name="connsiteX4" fmla="*/ 7657 w 829937"/>
              <a:gd name="connsiteY4" fmla="*/ 331968 h 407926"/>
              <a:gd name="connsiteX5" fmla="*/ 414968 w 829937"/>
              <a:gd name="connsiteY5" fmla="*/ 0 h 407926"/>
            </a:gdLst>
            <a:rect l="l" t="t" r="r" b="b"/>
            <a:pathLst>
              <a:path w="829937" h="407926">
                <a:moveTo>
                  <a:pt x="414968" y="0"/>
                </a:moveTo>
                <a:cubicBezTo>
                  <a:pt x="615883" y="0"/>
                  <a:pt x="783512" y="142514"/>
                  <a:pt x="822280" y="331968"/>
                </a:cubicBezTo>
                <a:lnTo>
                  <a:pt x="829937" y="407926"/>
                </a:lnTo>
                <a:lnTo>
                  <a:pt x="0" y="407926"/>
                </a:lnTo>
                <a:lnTo>
                  <a:pt x="7657" y="331968"/>
                </a:lnTo>
                <a:cubicBezTo>
                  <a:pt x="46425" y="142514"/>
                  <a:pt x="214053" y="0"/>
                  <a:pt x="414968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416482" y="1676710"/>
            <a:ext cx="1178478" cy="1178478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804499" y="2083518"/>
            <a:ext cx="402445" cy="364863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17" name="标题 1"/>
          <p:cNvCxnSpPr/>
          <p:nvPr/>
        </p:nvCxnSpPr>
        <p:spPr>
          <a:xfrm rot="0" flipH="0" flipV="0">
            <a:off x="4719387" y="4382388"/>
            <a:ext cx="3967747" cy="0"/>
          </a:xfrm>
          <a:prstGeom prst="line">
            <a:avLst/>
          </a:prstGeom>
          <a:noFill/>
          <a:ln w="12700" cap="sq">
            <a:solidFill>
              <a:schemeClr val="accent2"/>
            </a:solidFill>
            <a:miter/>
          </a:ln>
        </p:spPr>
      </p:cxnSp>
      <p:sp>
        <p:nvSpPr>
          <p:cNvPr id="18" name="标题 1"/>
          <p:cNvSpPr txBox="1"/>
          <p:nvPr/>
        </p:nvSpPr>
        <p:spPr>
          <a:xfrm rot="0" flipH="0" flipV="0">
            <a:off x="3492166" y="3788830"/>
            <a:ext cx="1363579" cy="13635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972664" y="4509613"/>
            <a:ext cx="3714469" cy="112405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2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根据最新的教育趋势和学科发展，更新和丰富教学内容，保持教学的前沿性。
结合社会热点和学生兴趣，设计跨学科的教学项目，提高学生的综合分析能力。
通过教学内容的创新，激发学生的学习热情和探究精神。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972665" y="3556224"/>
            <a:ext cx="2963437" cy="76255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826F6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教学内容创新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8053024" y="4070714"/>
            <a:ext cx="634110" cy="311674"/>
          </a:xfrm>
          <a:custGeom>
            <a:avLst/>
            <a:gdLst>
              <a:gd name="connsiteX0" fmla="*/ 414968 w 829937"/>
              <a:gd name="connsiteY0" fmla="*/ 0 h 407926"/>
              <a:gd name="connsiteX1" fmla="*/ 822280 w 829937"/>
              <a:gd name="connsiteY1" fmla="*/ 331968 h 407926"/>
              <a:gd name="connsiteX2" fmla="*/ 829937 w 829937"/>
              <a:gd name="connsiteY2" fmla="*/ 407926 h 407926"/>
              <a:gd name="connsiteX3" fmla="*/ 0 w 829937"/>
              <a:gd name="connsiteY3" fmla="*/ 407926 h 407926"/>
              <a:gd name="connsiteX4" fmla="*/ 7657 w 829937"/>
              <a:gd name="connsiteY4" fmla="*/ 331968 h 407926"/>
              <a:gd name="connsiteX5" fmla="*/ 414968 w 829937"/>
              <a:gd name="connsiteY5" fmla="*/ 0 h 407926"/>
            </a:gdLst>
            <a:rect l="l" t="t" r="r" b="b"/>
            <a:pathLst>
              <a:path w="829937" h="407926">
                <a:moveTo>
                  <a:pt x="414968" y="0"/>
                </a:moveTo>
                <a:cubicBezTo>
                  <a:pt x="615883" y="0"/>
                  <a:pt x="783512" y="142514"/>
                  <a:pt x="822280" y="331968"/>
                </a:cubicBezTo>
                <a:lnTo>
                  <a:pt x="829937" y="407926"/>
                </a:lnTo>
                <a:lnTo>
                  <a:pt x="0" y="407926"/>
                </a:lnTo>
                <a:lnTo>
                  <a:pt x="7657" y="331968"/>
                </a:lnTo>
                <a:cubicBezTo>
                  <a:pt x="46425" y="142514"/>
                  <a:pt x="214053" y="0"/>
                  <a:pt x="414968" y="0"/>
                </a:cubicBez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3584716" y="3881380"/>
            <a:ext cx="1178478" cy="1178478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3972733" y="4284475"/>
            <a:ext cx="402445" cy="372290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1007545" y="210957"/>
            <a:ext cx="10696755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教学研究与创新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682743" y="334905"/>
            <a:ext cx="218940" cy="218940"/>
          </a:xfrm>
          <a:prstGeom prst="chevr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487699" y="334905"/>
            <a:ext cx="218940" cy="21894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292654" y="334905"/>
            <a:ext cx="218940" cy="2189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429418" y="1788359"/>
            <a:ext cx="1989222" cy="1395662"/>
          </a:xfrm>
          <a:prstGeom prst="chevron">
            <a:avLst>
              <a:gd name="adj" fmla="val 27067"/>
            </a:avLst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604712" y="1888049"/>
            <a:ext cx="1638635" cy="1196283"/>
          </a:xfrm>
          <a:prstGeom prst="chevron">
            <a:avLst>
              <a:gd name="adj" fmla="val 2706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41442" y="4011617"/>
            <a:ext cx="3165175" cy="151280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78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积极参与学校和教育部门组织的各类教师培训，提升自身的专业知识和教学技能。
通过培训，学习新的教学理念和方法，了解教育政策和改革动态。
将培训中学到的知识和技能应用于教学实践中，提高教学质量。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41442" y="3263900"/>
            <a:ext cx="3165175" cy="6477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5C4E5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专业培训参与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507062" y="4011617"/>
            <a:ext cx="3165175" cy="151280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78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参与教育学术交流，与同行分享教学经验和研究成果，拓宽教育视野。
与其他教师合作开展教学研究和课程开发，共同提升教学水平。
通过学术交流，吸收其他教师的优秀教学实践，促进自身的专业成长。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507062" y="3272331"/>
            <a:ext cx="3165175" cy="63926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826F6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学术交流与合作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172683" y="4011617"/>
            <a:ext cx="3165175" cy="151280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78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定期进行自我学习和反思，评估自己的教学效果和专业发展。
通过阅读教育文献和参与在线课程，不断更新自己的专业知识。
通过教学日志和反思报告，记录教学过程中的得失，为未来的教学改进提供依据。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172683" y="3268652"/>
            <a:ext cx="3165175" cy="6429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5C4E5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自我学习与反思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202449" y="2264611"/>
            <a:ext cx="443162" cy="44316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112077" y="2202035"/>
            <a:ext cx="289526" cy="568310"/>
          </a:xfrm>
          <a:prstGeom prst="chevron">
            <a:avLst>
              <a:gd name="adj" fmla="val 6386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095038" y="1788359"/>
            <a:ext cx="1989222" cy="1395662"/>
          </a:xfrm>
          <a:prstGeom prst="chevron">
            <a:avLst>
              <a:gd name="adj" fmla="val 27067"/>
            </a:avLst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270333" y="1888049"/>
            <a:ext cx="1638635" cy="1196283"/>
          </a:xfrm>
          <a:prstGeom prst="chevron">
            <a:avLst>
              <a:gd name="adj" fmla="val 27067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895626" y="2264610"/>
            <a:ext cx="388046" cy="443162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7777698" y="2202035"/>
            <a:ext cx="289526" cy="568310"/>
          </a:xfrm>
          <a:prstGeom prst="chevron">
            <a:avLst>
              <a:gd name="adj" fmla="val 63865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760659" y="1788359"/>
            <a:ext cx="1989222" cy="1395662"/>
          </a:xfrm>
          <a:prstGeom prst="chevron">
            <a:avLst>
              <a:gd name="adj" fmla="val 27067"/>
            </a:avLst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8935953" y="1888049"/>
            <a:ext cx="1638635" cy="1196283"/>
          </a:xfrm>
          <a:prstGeom prst="chevron">
            <a:avLst>
              <a:gd name="adj" fmla="val 27067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9533689" y="2271759"/>
            <a:ext cx="443162" cy="428864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007545" y="210957"/>
            <a:ext cx="10696755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教师培训与学习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82743" y="334905"/>
            <a:ext cx="218940" cy="218940"/>
          </a:xfrm>
          <a:prstGeom prst="chevr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487699" y="334905"/>
            <a:ext cx="218940" cy="21894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292654" y="334905"/>
            <a:ext cx="218940" cy="2189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3033701" y="622429"/>
            <a:ext cx="8529945" cy="5613143"/>
          </a:xfrm>
          <a:prstGeom prst="plaque">
            <a:avLst>
              <a:gd name="adj" fmla="val 3509"/>
            </a:avLst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828461" flipH="0" flipV="0">
            <a:off x="8381153" y="1869421"/>
            <a:ext cx="4076673" cy="407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alphaModFix amt="85000"/>
          </a:blip>
          <a:srcRect l="17665" t="0" r="17665" b="0"/>
          <a:stretch>
            <a:fillRect/>
          </a:stretch>
        </p:blipFill>
        <p:spPr>
          <a:xfrm rot="0" flipH="0" flipV="0">
            <a:off x="3073520" y="628649"/>
            <a:ext cx="8512404" cy="5601600"/>
          </a:xfrm>
          <a:custGeom>
            <a:avLst/>
            <a:gdLst>
              <a:gd name="connsiteX0" fmla="*/ 8066356 w 8529945"/>
              <a:gd name="connsiteY0" fmla="*/ 0 h 5613143"/>
              <a:gd name="connsiteX1" fmla="*/ 463589 w 8529945"/>
              <a:gd name="connsiteY1" fmla="*/ 0 h 5613143"/>
              <a:gd name="connsiteX2" fmla="*/ 0 w 8529945"/>
              <a:gd name="connsiteY2" fmla="*/ 463589 h 5613143"/>
              <a:gd name="connsiteX3" fmla="*/ 0 w 8529945"/>
              <a:gd name="connsiteY3" fmla="*/ 5149554 h 5613143"/>
              <a:gd name="connsiteX4" fmla="*/ 463589 w 8529945"/>
              <a:gd name="connsiteY4" fmla="*/ 5613143 h 5613143"/>
              <a:gd name="connsiteX5" fmla="*/ 8066356 w 8529945"/>
              <a:gd name="connsiteY5" fmla="*/ 5613143 h 5613143"/>
              <a:gd name="connsiteX6" fmla="*/ 8529945 w 8529945"/>
              <a:gd name="connsiteY6" fmla="*/ 5149554 h 5613143"/>
              <a:gd name="connsiteX7" fmla="*/ 8529945 w 8529945"/>
              <a:gd name="connsiteY7" fmla="*/ 463589 h 5613143"/>
              <a:gd name="connsiteX8" fmla="*/ 8066356 w 8529945"/>
              <a:gd name="connsiteY8" fmla="*/ 0 h 5613143"/>
            </a:gdLst>
            <a:rect l="l" t="t" r="r" b="b"/>
            <a:pathLst>
              <a:path w="8529945" h="5613143">
                <a:moveTo>
                  <a:pt x="8066356" y="0"/>
                </a:moveTo>
                <a:lnTo>
                  <a:pt x="463589" y="0"/>
                </a:lnTo>
                <a:cubicBezTo>
                  <a:pt x="207556" y="0"/>
                  <a:pt x="0" y="207556"/>
                  <a:pt x="0" y="463589"/>
                </a:cubicBezTo>
                <a:lnTo>
                  <a:pt x="0" y="5149554"/>
                </a:lnTo>
                <a:cubicBezTo>
                  <a:pt x="0" y="5405587"/>
                  <a:pt x="207556" y="5613143"/>
                  <a:pt x="463589" y="5613143"/>
                </a:cubicBezTo>
                <a:lnTo>
                  <a:pt x="8066356" y="5613143"/>
                </a:lnTo>
                <a:cubicBezTo>
                  <a:pt x="8322389" y="5613143"/>
                  <a:pt x="8529945" y="5405587"/>
                  <a:pt x="8529945" y="5149554"/>
                </a:cubicBezTo>
                <a:lnTo>
                  <a:pt x="8529945" y="463589"/>
                </a:lnTo>
                <a:cubicBezTo>
                  <a:pt x="8529945" y="207556"/>
                  <a:pt x="8322389" y="0"/>
                  <a:pt x="806635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3164692" y="750854"/>
            <a:ext cx="8267962" cy="5356292"/>
          </a:xfrm>
          <a:prstGeom prst="plaque">
            <a:avLst>
              <a:gd name="adj" fmla="val 3509"/>
            </a:avLst>
          </a:prstGeom>
          <a:solidFill>
            <a:schemeClr val="bg1">
              <a:alpha val="35000"/>
            </a:schemeClr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890279" y="670275"/>
            <a:ext cx="1427391" cy="21485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826F6C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1" flipV="0">
            <a:off x="3928379" y="5036909"/>
            <a:ext cx="3162958" cy="4103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270559" y="1442041"/>
            <a:ext cx="5040000" cy="576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2">
                  <a:lumMod val="60000"/>
                  <a:lumOff val="40000"/>
                </a:schemeClr>
              </a:gs>
              <a:gs pos="99083">
                <a:schemeClr val="accent2">
                  <a:lumMod val="40000"/>
                  <a:lumOff val="60000"/>
                  <a:alpha val="0"/>
                </a:schemeClr>
              </a:gs>
            </a:gsLst>
            <a:path path="circle">
              <a:fillToRect t="100000" l="100000"/>
            </a:path>
            <a:tileRect b="-100000" r="-10000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014887" y="5071129"/>
            <a:ext cx="2989943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pic>
        <p:nvPicPr>
          <p:cNvPr id="11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12307" t="14785" r="17860" b="11180"/>
          <a:stretch>
            <a:fillRect/>
          </a:stretch>
        </p:blipFill>
        <p:spPr>
          <a:xfrm rot="0" flipH="1" flipV="0">
            <a:off x="181263" y="2365242"/>
            <a:ext cx="3710569" cy="3938892"/>
          </a:xfrm>
          <a:custGeom>
            <a:avLst/>
            <a:gdLst>
              <a:gd name="connsiteX0" fmla="*/ 0 w 3261199"/>
              <a:gd name="connsiteY0" fmla="*/ 0 h 3461871"/>
              <a:gd name="connsiteX1" fmla="*/ 3261199 w 3261199"/>
              <a:gd name="connsiteY1" fmla="*/ 0 h 3461871"/>
              <a:gd name="connsiteX2" fmla="*/ 3261199 w 3261199"/>
              <a:gd name="connsiteY2" fmla="*/ 3461871 h 3461871"/>
              <a:gd name="connsiteX3" fmla="*/ 0 w 3261199"/>
              <a:gd name="connsiteY3" fmla="*/ 3461871 h 3461871"/>
            </a:gdLst>
            <a:rect l="l" t="t" r="r" b="b"/>
            <a:pathLst>
              <a:path w="3261199" h="3461871">
                <a:moveTo>
                  <a:pt x="0" y="0"/>
                </a:moveTo>
                <a:lnTo>
                  <a:pt x="3261199" y="0"/>
                </a:lnTo>
                <a:lnTo>
                  <a:pt x="3261199" y="3461871"/>
                </a:lnTo>
                <a:lnTo>
                  <a:pt x="0" y="346187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12307" t="14785" r="17860" b="11180"/>
          <a:stretch>
            <a:fillRect/>
          </a:stretch>
        </p:blipFill>
        <p:spPr>
          <a:xfrm rot="0" flipH="0" flipV="0">
            <a:off x="10263568" y="-80205"/>
            <a:ext cx="1755822" cy="1863864"/>
          </a:xfrm>
          <a:custGeom>
            <a:avLst/>
            <a:gdLst>
              <a:gd name="connsiteX0" fmla="*/ 0 w 3261199"/>
              <a:gd name="connsiteY0" fmla="*/ 0 h 3461871"/>
              <a:gd name="connsiteX1" fmla="*/ 3261199 w 3261199"/>
              <a:gd name="connsiteY1" fmla="*/ 0 h 3461871"/>
              <a:gd name="connsiteX2" fmla="*/ 3261199 w 3261199"/>
              <a:gd name="connsiteY2" fmla="*/ 3461871 h 3461871"/>
              <a:gd name="connsiteX3" fmla="*/ 0 w 3261199"/>
              <a:gd name="connsiteY3" fmla="*/ 3461871 h 3461871"/>
            </a:gdLst>
            <a:rect l="l" t="t" r="r" b="b"/>
            <a:pathLst>
              <a:path w="3261199" h="3461871">
                <a:moveTo>
                  <a:pt x="0" y="0"/>
                </a:moveTo>
                <a:lnTo>
                  <a:pt x="3261199" y="0"/>
                </a:lnTo>
                <a:lnTo>
                  <a:pt x="3261199" y="3461871"/>
                </a:lnTo>
                <a:lnTo>
                  <a:pt x="0" y="346187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" name="标题 1"/>
          <p:cNvSpPr txBox="1"/>
          <p:nvPr/>
        </p:nvSpPr>
        <p:spPr>
          <a:xfrm rot="0" flipH="1" flipV="0">
            <a:off x="8491078" y="1254841"/>
            <a:ext cx="2104146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640545" y="1345241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>
          <a:blip r:embed="rId6">
            <a:alphaModFix amt="100000"/>
          </a:blip>
          <a:srcRect l="0" t="22165" r="0" b="16605"/>
          <a:stretch>
            <a:fillRect/>
          </a:stretch>
        </p:blipFill>
        <p:spPr>
          <a:xfrm rot="0" flipH="1" flipV="0">
            <a:off x="9363004" y="5349253"/>
            <a:ext cx="2754637" cy="946267"/>
          </a:xfrm>
          <a:custGeom>
            <a:avLst/>
            <a:gdLst>
              <a:gd name="connsiteX0" fmla="*/ 0 w 2847079"/>
              <a:gd name="connsiteY0" fmla="*/ 0 h 978023"/>
              <a:gd name="connsiteX1" fmla="*/ 2847079 w 2847079"/>
              <a:gd name="connsiteY1" fmla="*/ 0 h 978023"/>
              <a:gd name="connsiteX2" fmla="*/ 2847079 w 2847079"/>
              <a:gd name="connsiteY2" fmla="*/ 978023 h 978023"/>
              <a:gd name="connsiteX3" fmla="*/ 0 w 2847079"/>
              <a:gd name="connsiteY3" fmla="*/ 978023 h 978023"/>
            </a:gdLst>
            <a:rect l="l" t="t" r="r" b="b"/>
            <a:pathLst>
              <a:path w="2847079" h="978023">
                <a:moveTo>
                  <a:pt x="0" y="0"/>
                </a:moveTo>
                <a:lnTo>
                  <a:pt x="2847079" y="0"/>
                </a:lnTo>
                <a:lnTo>
                  <a:pt x="2847079" y="978023"/>
                </a:lnTo>
                <a:lnTo>
                  <a:pt x="0" y="97802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" name="标题 1"/>
          <p:cNvSpPr txBox="1"/>
          <p:nvPr/>
        </p:nvSpPr>
        <p:spPr>
          <a:xfrm rot="0" flipH="0" flipV="0">
            <a:off x="3877579" y="2913990"/>
            <a:ext cx="6720115" cy="1903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5500">
                <a:ln w="12700">
                  <a:noFill/>
                </a:ln>
                <a:solidFill>
                  <a:srgbClr val="5C4E5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学校贡献与社会影响</a:t>
            </a:r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5C4E56"/>
      </a:accent1>
      <a:accent2>
        <a:srgbClr val="826F6C"/>
      </a:accent2>
      <a:accent3>
        <a:srgbClr val="96607D"/>
      </a:accent3>
      <a:accent4>
        <a:srgbClr val="70485D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