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OPPOSans R"/>
      <p:regular r:id="rId16"/>
    </p:embeddedFont>
    <p:embeddedFont>
      <p:font typeface="OPPOSans H"/>
      <p:regular r:id="rId17"/>
    </p:embeddedFont>
    <p:embeddedFont>
      <p:font typeface="OPPOSans B"/>
      <p:regular r:id="rId18"/>
    </p:embeddedFont>
    <p:embeddedFont>
      <p:font typeface="Source Han Sans"/>
      <p:regular r:id="rId19"/>
    </p:embeddedFont>
    <p:embeddedFont>
      <p:font typeface="Source Han Sans CN Bold"/>
      <p:regular r:id="rId20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font" Target="fonts/font4.fntdata"/>
<Relationship Id="rId17" Type="http://schemas.openxmlformats.org/officeDocument/2006/relationships/font" Target="fonts/font1.fntdata"/>
<Relationship Id="rId18" Type="http://schemas.openxmlformats.org/officeDocument/2006/relationships/font" Target="fonts/font3.fntdata"/>
<Relationship Id="rId19" Type="http://schemas.openxmlformats.org/officeDocument/2006/relationships/font" Target="fonts/font5.fntdata"/>
<Relationship Id="rId20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Relationship Id="rId4" Type="http://schemas.openxmlformats.org/officeDocument/2006/relationships/image" Target="../media/image3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694525" y="4601322"/>
            <a:ext cx="4766854" cy="4766854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71000">
                <a:schemeClr val="bg1">
                  <a:alpha val="0"/>
                </a:schemeClr>
              </a:gs>
              <a:gs pos="7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712573" y="-2383427"/>
            <a:ext cx="4766854" cy="4766854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51000">
                <a:schemeClr val="bg1"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512560" y="936877"/>
            <a:ext cx="4404745" cy="5347303"/>
          </a:xfrm>
          <a:custGeom>
            <a:avLst/>
            <a:gdLst>
              <a:gd name="connsiteX0" fmla="*/ 1399360 w 4404745"/>
              <a:gd name="connsiteY0" fmla="*/ 0 h 5347303"/>
              <a:gd name="connsiteX1" fmla="*/ 3747394 w 4404745"/>
              <a:gd name="connsiteY1" fmla="*/ 0 h 5347303"/>
              <a:gd name="connsiteX2" fmla="*/ 4010763 w 4404745"/>
              <a:gd name="connsiteY2" fmla="*/ 126872 h 5347303"/>
              <a:gd name="connsiteX3" fmla="*/ 4259395 w 4404745"/>
              <a:gd name="connsiteY3" fmla="*/ 277919 h 5347303"/>
              <a:gd name="connsiteX4" fmla="*/ 4404745 w 4404745"/>
              <a:gd name="connsiteY4" fmla="*/ 386610 h 5347303"/>
              <a:gd name="connsiteX5" fmla="*/ 4404745 w 4404745"/>
              <a:gd name="connsiteY5" fmla="*/ 5170299 h 5347303"/>
              <a:gd name="connsiteX6" fmla="*/ 4259395 w 4404745"/>
              <a:gd name="connsiteY6" fmla="*/ 5278989 h 5347303"/>
              <a:gd name="connsiteX7" fmla="*/ 4146947 w 4404745"/>
              <a:gd name="connsiteY7" fmla="*/ 5347303 h 5347303"/>
              <a:gd name="connsiteX8" fmla="*/ 999808 w 4404745"/>
              <a:gd name="connsiteY8" fmla="*/ 5347303 h 5347303"/>
              <a:gd name="connsiteX9" fmla="*/ 887359 w 4404745"/>
              <a:gd name="connsiteY9" fmla="*/ 5278989 h 5347303"/>
              <a:gd name="connsiteX10" fmla="*/ 72842 w 4404745"/>
              <a:gd name="connsiteY10" fmla="*/ 4464473 h 5347303"/>
              <a:gd name="connsiteX11" fmla="*/ 0 w 4404745"/>
              <a:gd name="connsiteY11" fmla="*/ 4344571 h 5347303"/>
              <a:gd name="connsiteX12" fmla="*/ 0 w 4404745"/>
              <a:gd name="connsiteY12" fmla="*/ 1212338 h 5347303"/>
              <a:gd name="connsiteX13" fmla="*/ 72842 w 4404745"/>
              <a:gd name="connsiteY13" fmla="*/ 1092436 h 5347303"/>
              <a:gd name="connsiteX14" fmla="*/ 1135991 w 4404745"/>
              <a:gd name="connsiteY14" fmla="*/ 126872 h 5347303"/>
            </a:gdLst>
            <a:rect l="l" t="t" r="r" b="b"/>
            <a:pathLst>
              <a:path w="4404745" h="5347303">
                <a:moveTo>
                  <a:pt x="1399360" y="0"/>
                </a:moveTo>
                <a:lnTo>
                  <a:pt x="3747394" y="0"/>
                </a:lnTo>
                <a:lnTo>
                  <a:pt x="4010763" y="126872"/>
                </a:lnTo>
                <a:cubicBezTo>
                  <a:pt x="4096220" y="173294"/>
                  <a:pt x="4179181" y="223728"/>
                  <a:pt x="4259395" y="277919"/>
                </a:cubicBezTo>
                <a:lnTo>
                  <a:pt x="4404745" y="386610"/>
                </a:lnTo>
                <a:lnTo>
                  <a:pt x="4404745" y="5170299"/>
                </a:lnTo>
                <a:lnTo>
                  <a:pt x="4259395" y="5278989"/>
                </a:lnTo>
                <a:lnTo>
                  <a:pt x="4146947" y="5347303"/>
                </a:lnTo>
                <a:lnTo>
                  <a:pt x="999808" y="5347303"/>
                </a:lnTo>
                <a:lnTo>
                  <a:pt x="887359" y="5278989"/>
                </a:lnTo>
                <a:cubicBezTo>
                  <a:pt x="566503" y="5062223"/>
                  <a:pt x="289608" y="4785328"/>
                  <a:pt x="72842" y="4464473"/>
                </a:cubicBezTo>
                <a:lnTo>
                  <a:pt x="0" y="4344571"/>
                </a:lnTo>
                <a:lnTo>
                  <a:pt x="0" y="1212338"/>
                </a:lnTo>
                <a:lnTo>
                  <a:pt x="72842" y="1092436"/>
                </a:lnTo>
                <a:cubicBezTo>
                  <a:pt x="343800" y="691366"/>
                  <a:pt x="708709" y="358985"/>
                  <a:pt x="1135991" y="12687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802737" y="5276603"/>
            <a:ext cx="2160000" cy="401390"/>
          </a:xfrm>
          <a:prstGeom prst="roundRect">
            <a:avLst>
              <a:gd name="adj" fmla="val 23312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  <a:effectLst>
            <a:outerShdw dist="38100" blurRad="76200" dir="2700000" sx="100000" sy="100000" kx="0" ky="0" algn="tl" rotWithShape="0">
              <a:schemeClr val="accent1">
                <a:lumMod val="75000"/>
                <a:lumOff val="25000"/>
                <a:alpha val="3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09419" y="2156320"/>
            <a:ext cx="838263" cy="100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9037" y="817154"/>
            <a:ext cx="1703568" cy="21154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67243" y="5351345"/>
            <a:ext cx="1677819" cy="236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556785"/>
            <a:ext cx="2160000" cy="3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57431" y="4369655"/>
            <a:ext cx="1456206" cy="377860"/>
          </a:xfrm>
          <a:custGeom>
            <a:avLst/>
            <a:gdLst>
              <a:gd name="connsiteX0" fmla="*/ 1255230 w 1456206"/>
              <a:gd name="connsiteY0" fmla="*/ 0 h 377860"/>
              <a:gd name="connsiteX1" fmla="*/ 1257316 w 1456206"/>
              <a:gd name="connsiteY1" fmla="*/ 20693 h 377860"/>
              <a:gd name="connsiteX2" fmla="*/ 1426438 w 1456206"/>
              <a:gd name="connsiteY2" fmla="*/ 185639 h 377860"/>
              <a:gd name="connsiteX3" fmla="*/ 1456206 w 1456206"/>
              <a:gd name="connsiteY3" fmla="*/ 188266 h 377860"/>
              <a:gd name="connsiteX4" fmla="*/ 1456206 w 1456206"/>
              <a:gd name="connsiteY4" fmla="*/ 189594 h 377860"/>
              <a:gd name="connsiteX5" fmla="*/ 1426438 w 1456206"/>
              <a:gd name="connsiteY5" fmla="*/ 192221 h 377860"/>
              <a:gd name="connsiteX6" fmla="*/ 1257316 w 1456206"/>
              <a:gd name="connsiteY6" fmla="*/ 357167 h 377860"/>
              <a:gd name="connsiteX7" fmla="*/ 1255230 w 1456206"/>
              <a:gd name="connsiteY7" fmla="*/ 377860 h 377860"/>
              <a:gd name="connsiteX8" fmla="*/ 1253143 w 1456206"/>
              <a:gd name="connsiteY8" fmla="*/ 357167 h 377860"/>
              <a:gd name="connsiteX9" fmla="*/ 1084021 w 1456206"/>
              <a:gd name="connsiteY9" fmla="*/ 192221 h 377860"/>
              <a:gd name="connsiteX10" fmla="*/ 1056088 w 1456206"/>
              <a:gd name="connsiteY10" fmla="*/ 189757 h 377860"/>
              <a:gd name="connsiteX11" fmla="*/ 1056004 w 1456206"/>
              <a:gd name="connsiteY11" fmla="*/ 188930 h 377860"/>
              <a:gd name="connsiteX12" fmla="*/ 1056088 w 1456206"/>
              <a:gd name="connsiteY12" fmla="*/ 188104 h 377860"/>
              <a:gd name="connsiteX13" fmla="*/ 1084021 w 1456206"/>
              <a:gd name="connsiteY13" fmla="*/ 185639 h 377860"/>
              <a:gd name="connsiteX14" fmla="*/ 1253143 w 1456206"/>
              <a:gd name="connsiteY14" fmla="*/ 20693 h 377860"/>
              <a:gd name="connsiteX15" fmla="*/ 727228 w 1456206"/>
              <a:gd name="connsiteY15" fmla="*/ 0 h 377860"/>
              <a:gd name="connsiteX16" fmla="*/ 729314 w 1456206"/>
              <a:gd name="connsiteY16" fmla="*/ 20693 h 377860"/>
              <a:gd name="connsiteX17" fmla="*/ 898436 w 1456206"/>
              <a:gd name="connsiteY17" fmla="*/ 185639 h 377860"/>
              <a:gd name="connsiteX18" fmla="*/ 928204 w 1456206"/>
              <a:gd name="connsiteY18" fmla="*/ 188266 h 377860"/>
              <a:gd name="connsiteX19" fmla="*/ 928204 w 1456206"/>
              <a:gd name="connsiteY19" fmla="*/ 189594 h 377860"/>
              <a:gd name="connsiteX20" fmla="*/ 898436 w 1456206"/>
              <a:gd name="connsiteY20" fmla="*/ 192221 h 377860"/>
              <a:gd name="connsiteX21" fmla="*/ 729314 w 1456206"/>
              <a:gd name="connsiteY21" fmla="*/ 357167 h 377860"/>
              <a:gd name="connsiteX22" fmla="*/ 727228 w 1456206"/>
              <a:gd name="connsiteY22" fmla="*/ 377860 h 377860"/>
              <a:gd name="connsiteX23" fmla="*/ 725141 w 1456206"/>
              <a:gd name="connsiteY23" fmla="*/ 357167 h 377860"/>
              <a:gd name="connsiteX24" fmla="*/ 556019 w 1456206"/>
              <a:gd name="connsiteY24" fmla="*/ 192221 h 377860"/>
              <a:gd name="connsiteX25" fmla="*/ 528086 w 1456206"/>
              <a:gd name="connsiteY25" fmla="*/ 189757 h 377860"/>
              <a:gd name="connsiteX26" fmla="*/ 528002 w 1456206"/>
              <a:gd name="connsiteY26" fmla="*/ 188930 h 377860"/>
              <a:gd name="connsiteX27" fmla="*/ 528086 w 1456206"/>
              <a:gd name="connsiteY27" fmla="*/ 188104 h 377860"/>
              <a:gd name="connsiteX28" fmla="*/ 556019 w 1456206"/>
              <a:gd name="connsiteY28" fmla="*/ 185639 h 377860"/>
              <a:gd name="connsiteX29" fmla="*/ 725141 w 1456206"/>
              <a:gd name="connsiteY29" fmla="*/ 20693 h 377860"/>
              <a:gd name="connsiteX30" fmla="*/ 199226 w 1456206"/>
              <a:gd name="connsiteY30" fmla="*/ 0 h 377860"/>
              <a:gd name="connsiteX31" fmla="*/ 201312 w 1456206"/>
              <a:gd name="connsiteY31" fmla="*/ 20693 h 377860"/>
              <a:gd name="connsiteX32" fmla="*/ 370434 w 1456206"/>
              <a:gd name="connsiteY32" fmla="*/ 185639 h 377860"/>
              <a:gd name="connsiteX33" fmla="*/ 400202 w 1456206"/>
              <a:gd name="connsiteY33" fmla="*/ 188266 h 377860"/>
              <a:gd name="connsiteX34" fmla="*/ 400202 w 1456206"/>
              <a:gd name="connsiteY34" fmla="*/ 189594 h 377860"/>
              <a:gd name="connsiteX35" fmla="*/ 370434 w 1456206"/>
              <a:gd name="connsiteY35" fmla="*/ 192221 h 377860"/>
              <a:gd name="connsiteX36" fmla="*/ 201312 w 1456206"/>
              <a:gd name="connsiteY36" fmla="*/ 357167 h 377860"/>
              <a:gd name="connsiteX37" fmla="*/ 199226 w 1456206"/>
              <a:gd name="connsiteY37" fmla="*/ 377860 h 377860"/>
              <a:gd name="connsiteX38" fmla="*/ 197139 w 1456206"/>
              <a:gd name="connsiteY38" fmla="*/ 357167 h 377860"/>
              <a:gd name="connsiteX39" fmla="*/ 28017 w 1456206"/>
              <a:gd name="connsiteY39" fmla="*/ 192221 h 377860"/>
              <a:gd name="connsiteX40" fmla="*/ 84 w 1456206"/>
              <a:gd name="connsiteY40" fmla="*/ 189757 h 377860"/>
              <a:gd name="connsiteX41" fmla="*/ 0 w 1456206"/>
              <a:gd name="connsiteY41" fmla="*/ 188930 h 377860"/>
              <a:gd name="connsiteX42" fmla="*/ 84 w 1456206"/>
              <a:gd name="connsiteY42" fmla="*/ 188104 h 377860"/>
              <a:gd name="connsiteX43" fmla="*/ 28017 w 1456206"/>
              <a:gd name="connsiteY43" fmla="*/ 185639 h 377860"/>
              <a:gd name="connsiteX44" fmla="*/ 197139 w 1456206"/>
              <a:gd name="connsiteY44" fmla="*/ 20693 h 377860"/>
            </a:gdLst>
            <a:rect l="l" t="t" r="r" b="b"/>
            <a:pathLst>
              <a:path w="1456206" h="377860">
                <a:moveTo>
                  <a:pt x="1255230" y="0"/>
                </a:moveTo>
                <a:lnTo>
                  <a:pt x="1257316" y="20693"/>
                </a:lnTo>
                <a:cubicBezTo>
                  <a:pt x="1274507" y="104704"/>
                  <a:pt x="1341697" y="170502"/>
                  <a:pt x="1426438" y="185639"/>
                </a:cubicBezTo>
                <a:lnTo>
                  <a:pt x="1456206" y="188266"/>
                </a:lnTo>
                <a:lnTo>
                  <a:pt x="1456206" y="189594"/>
                </a:lnTo>
                <a:lnTo>
                  <a:pt x="1426438" y="192221"/>
                </a:lnTo>
                <a:cubicBezTo>
                  <a:pt x="1341697" y="207358"/>
                  <a:pt x="1274507" y="273156"/>
                  <a:pt x="1257316" y="357167"/>
                </a:cubicBezTo>
                <a:lnTo>
                  <a:pt x="1255230" y="377860"/>
                </a:lnTo>
                <a:lnTo>
                  <a:pt x="1253143" y="357167"/>
                </a:lnTo>
                <a:cubicBezTo>
                  <a:pt x="1235953" y="273157"/>
                  <a:pt x="1168762" y="207358"/>
                  <a:pt x="1084021" y="192221"/>
                </a:cubicBezTo>
                <a:lnTo>
                  <a:pt x="1056088" y="189757"/>
                </a:lnTo>
                <a:lnTo>
                  <a:pt x="1056004" y="188930"/>
                </a:lnTo>
                <a:lnTo>
                  <a:pt x="1056088" y="188104"/>
                </a:lnTo>
                <a:lnTo>
                  <a:pt x="1084021" y="185639"/>
                </a:lnTo>
                <a:cubicBezTo>
                  <a:pt x="1168762" y="170502"/>
                  <a:pt x="1235953" y="104705"/>
                  <a:pt x="1253143" y="20693"/>
                </a:cubicBezTo>
                <a:close/>
                <a:moveTo>
                  <a:pt x="727228" y="0"/>
                </a:moveTo>
                <a:lnTo>
                  <a:pt x="729314" y="20693"/>
                </a:lnTo>
                <a:cubicBezTo>
                  <a:pt x="746505" y="104704"/>
                  <a:pt x="813695" y="170502"/>
                  <a:pt x="898436" y="185639"/>
                </a:cubicBezTo>
                <a:lnTo>
                  <a:pt x="928204" y="188266"/>
                </a:lnTo>
                <a:lnTo>
                  <a:pt x="928204" y="189594"/>
                </a:lnTo>
                <a:lnTo>
                  <a:pt x="898436" y="192221"/>
                </a:lnTo>
                <a:cubicBezTo>
                  <a:pt x="813695" y="207358"/>
                  <a:pt x="746505" y="273156"/>
                  <a:pt x="729314" y="357167"/>
                </a:cubicBezTo>
                <a:lnTo>
                  <a:pt x="727228" y="377860"/>
                </a:lnTo>
                <a:lnTo>
                  <a:pt x="725141" y="357167"/>
                </a:lnTo>
                <a:cubicBezTo>
                  <a:pt x="707951" y="273157"/>
                  <a:pt x="640760" y="207358"/>
                  <a:pt x="556019" y="192221"/>
                </a:cubicBezTo>
                <a:lnTo>
                  <a:pt x="528086" y="189757"/>
                </a:lnTo>
                <a:lnTo>
                  <a:pt x="528002" y="188930"/>
                </a:lnTo>
                <a:lnTo>
                  <a:pt x="528086" y="188104"/>
                </a:lnTo>
                <a:lnTo>
                  <a:pt x="556019" y="185639"/>
                </a:lnTo>
                <a:cubicBezTo>
                  <a:pt x="640760" y="170502"/>
                  <a:pt x="707951" y="104705"/>
                  <a:pt x="725141" y="20693"/>
                </a:cubicBezTo>
                <a:close/>
                <a:moveTo>
                  <a:pt x="199226" y="0"/>
                </a:moveTo>
                <a:lnTo>
                  <a:pt x="201312" y="20693"/>
                </a:lnTo>
                <a:cubicBezTo>
                  <a:pt x="218503" y="104704"/>
                  <a:pt x="285693" y="170502"/>
                  <a:pt x="370434" y="185639"/>
                </a:cubicBezTo>
                <a:lnTo>
                  <a:pt x="400202" y="188266"/>
                </a:lnTo>
                <a:lnTo>
                  <a:pt x="400202" y="189594"/>
                </a:lnTo>
                <a:lnTo>
                  <a:pt x="370434" y="192221"/>
                </a:lnTo>
                <a:cubicBezTo>
                  <a:pt x="285693" y="207358"/>
                  <a:pt x="218503" y="273156"/>
                  <a:pt x="201312" y="357167"/>
                </a:cubicBezTo>
                <a:lnTo>
                  <a:pt x="199226" y="377860"/>
                </a:lnTo>
                <a:lnTo>
                  <a:pt x="197139" y="357167"/>
                </a:lnTo>
                <a:cubicBezTo>
                  <a:pt x="179949" y="273157"/>
                  <a:pt x="112758" y="207358"/>
                  <a:pt x="28017" y="192221"/>
                </a:cubicBezTo>
                <a:lnTo>
                  <a:pt x="84" y="189757"/>
                </a:lnTo>
                <a:lnTo>
                  <a:pt x="0" y="188930"/>
                </a:lnTo>
                <a:lnTo>
                  <a:pt x="84" y="188104"/>
                </a:lnTo>
                <a:lnTo>
                  <a:pt x="28017" y="185639"/>
                </a:lnTo>
                <a:cubicBezTo>
                  <a:pt x="112758" y="170502"/>
                  <a:pt x="179949" y="104705"/>
                  <a:pt x="197139" y="2069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4845" y="5211410"/>
            <a:ext cx="470393" cy="470393"/>
          </a:xfrm>
          <a:prstGeom prst="roundRect">
            <a:avLst/>
          </a:prstGeom>
          <a:solidFill>
            <a:schemeClr val="bg1"/>
          </a:solidFill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92742" y="5330375"/>
            <a:ext cx="214599" cy="232462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3832368" y="5276603"/>
            <a:ext cx="2257304" cy="401390"/>
          </a:xfrm>
          <a:custGeom>
            <a:avLst/>
            <a:gdLst>
              <a:gd name="connsiteX0" fmla="*/ 2163732 w 2257304"/>
              <a:gd name="connsiteY0" fmla="*/ 0 h 401390"/>
              <a:gd name="connsiteX1" fmla="*/ 2066428 w 2257304"/>
              <a:gd name="connsiteY1" fmla="*/ 0 h 401390"/>
              <a:gd name="connsiteX2" fmla="*/ 190876 w 2257304"/>
              <a:gd name="connsiteY2" fmla="*/ 0 h 401390"/>
              <a:gd name="connsiteX3" fmla="*/ 93572 w 2257304"/>
              <a:gd name="connsiteY3" fmla="*/ 0 h 401390"/>
              <a:gd name="connsiteX4" fmla="*/ 0 w 2257304"/>
              <a:gd name="connsiteY4" fmla="*/ 93572 h 401390"/>
              <a:gd name="connsiteX5" fmla="*/ 0 w 2257304"/>
              <a:gd name="connsiteY5" fmla="*/ 307818 h 401390"/>
              <a:gd name="connsiteX6" fmla="*/ 93572 w 2257304"/>
              <a:gd name="connsiteY6" fmla="*/ 401390 h 401390"/>
              <a:gd name="connsiteX7" fmla="*/ 190876 w 2257304"/>
              <a:gd name="connsiteY7" fmla="*/ 401390 h 401390"/>
              <a:gd name="connsiteX8" fmla="*/ 2066428 w 2257304"/>
              <a:gd name="connsiteY8" fmla="*/ 401390 h 401390"/>
              <a:gd name="connsiteX9" fmla="*/ 2163732 w 2257304"/>
              <a:gd name="connsiteY9" fmla="*/ 401390 h 401390"/>
              <a:gd name="connsiteX10" fmla="*/ 2257304 w 2257304"/>
              <a:gd name="connsiteY10" fmla="*/ 307818 h 401390"/>
              <a:gd name="connsiteX11" fmla="*/ 2257304 w 2257304"/>
              <a:gd name="connsiteY11" fmla="*/ 93572 h 401390"/>
              <a:gd name="connsiteX12" fmla="*/ 2163732 w 2257304"/>
              <a:gd name="connsiteY12" fmla="*/ 0 h 401390"/>
            </a:gdLst>
            <a:rect l="l" t="t" r="r" b="b"/>
            <a:pathLst>
              <a:path w="2257304" h="401390">
                <a:moveTo>
                  <a:pt x="2163732" y="0"/>
                </a:moveTo>
                <a:lnTo>
                  <a:pt x="2066428" y="0"/>
                </a:lnTo>
                <a:lnTo>
                  <a:pt x="190876" y="0"/>
                </a:lnTo>
                <a:lnTo>
                  <a:pt x="93572" y="0"/>
                </a:lnTo>
                <a:cubicBezTo>
                  <a:pt x="41894" y="0"/>
                  <a:pt x="0" y="41894"/>
                  <a:pt x="0" y="93572"/>
                </a:cubicBezTo>
                <a:lnTo>
                  <a:pt x="0" y="307818"/>
                </a:lnTo>
                <a:cubicBezTo>
                  <a:pt x="0" y="359496"/>
                  <a:pt x="41894" y="401390"/>
                  <a:pt x="93572" y="401390"/>
                </a:cubicBezTo>
                <a:lnTo>
                  <a:pt x="190876" y="401390"/>
                </a:lnTo>
                <a:lnTo>
                  <a:pt x="2066428" y="401390"/>
                </a:lnTo>
                <a:lnTo>
                  <a:pt x="2163732" y="401390"/>
                </a:lnTo>
                <a:cubicBezTo>
                  <a:pt x="2215410" y="401390"/>
                  <a:pt x="2257304" y="359496"/>
                  <a:pt x="2257304" y="307818"/>
                </a:cubicBezTo>
                <a:lnTo>
                  <a:pt x="2257304" y="93572"/>
                </a:lnTo>
                <a:cubicBezTo>
                  <a:pt x="2257304" y="41894"/>
                  <a:pt x="2215410" y="0"/>
                  <a:pt x="216373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  <a:effectLst>
            <a:outerShdw dist="38100" blurRad="76200" dir="2700000" sx="100000" sy="100000" kx="0" ky="0" algn="tl" rotWithShape="0">
              <a:schemeClr val="accent1">
                <a:lumMod val="75000"/>
                <a:lumOff val="25000"/>
                <a:alpha val="3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296874" y="5351345"/>
            <a:ext cx="1677819" cy="236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时间：202X.XX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694476" y="5211410"/>
            <a:ext cx="470393" cy="470393"/>
          </a:xfrm>
          <a:prstGeom prst="roundRect">
            <a:avLst/>
          </a:prstGeom>
          <a:solidFill>
            <a:schemeClr val="bg1"/>
          </a:solidFill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816764" y="5337340"/>
            <a:ext cx="225816" cy="218532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2211846"/>
            <a:ext cx="5690984" cy="1900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物业服务与管理展示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523046" y="1766938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107578" y="1403039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60400" y="4958533"/>
            <a:ext cx="5400000" cy="36000"/>
          </a:xfrm>
          <a:custGeom>
            <a:avLst/>
            <a:gdLst>
              <a:gd name="connsiteX0" fmla="*/ 18000 w 4550968"/>
              <a:gd name="connsiteY0" fmla="*/ 0 h 36000"/>
              <a:gd name="connsiteX1" fmla="*/ 774000 w 4550968"/>
              <a:gd name="connsiteY1" fmla="*/ 0 h 36000"/>
              <a:gd name="connsiteX2" fmla="*/ 786728 w 4550968"/>
              <a:gd name="connsiteY2" fmla="*/ 5272 h 36000"/>
              <a:gd name="connsiteX3" fmla="*/ 788272 w 4550968"/>
              <a:gd name="connsiteY3" fmla="*/ 9000 h 36000"/>
              <a:gd name="connsiteX4" fmla="*/ 4550968 w 4550968"/>
              <a:gd name="connsiteY4" fmla="*/ 9000 h 36000"/>
              <a:gd name="connsiteX5" fmla="*/ 4550968 w 4550968"/>
              <a:gd name="connsiteY5" fmla="*/ 27000 h 36000"/>
              <a:gd name="connsiteX6" fmla="*/ 788272 w 4550968"/>
              <a:gd name="connsiteY6" fmla="*/ 27000 h 36000"/>
              <a:gd name="connsiteX7" fmla="*/ 786728 w 4550968"/>
              <a:gd name="connsiteY7" fmla="*/ 30728 h 36000"/>
              <a:gd name="connsiteX8" fmla="*/ 774000 w 4550968"/>
              <a:gd name="connsiteY8" fmla="*/ 36000 h 36000"/>
              <a:gd name="connsiteX9" fmla="*/ 18000 w 4550968"/>
              <a:gd name="connsiteY9" fmla="*/ 36000 h 36000"/>
              <a:gd name="connsiteX10" fmla="*/ 0 w 4550968"/>
              <a:gd name="connsiteY10" fmla="*/ 18000 h 36000"/>
              <a:gd name="connsiteX11" fmla="*/ 18000 w 4550968"/>
              <a:gd name="connsiteY11" fmla="*/ 0 h 36000"/>
            </a:gdLst>
            <a:rect l="l" t="t" r="r" b="b"/>
            <a:pathLst>
              <a:path w="4550968" h="36000">
                <a:moveTo>
                  <a:pt x="18000" y="0"/>
                </a:moveTo>
                <a:lnTo>
                  <a:pt x="774000" y="0"/>
                </a:lnTo>
                <a:cubicBezTo>
                  <a:pt x="778971" y="0"/>
                  <a:pt x="783471" y="2015"/>
                  <a:pt x="786728" y="5272"/>
                </a:cubicBezTo>
                <a:lnTo>
                  <a:pt x="788272" y="9000"/>
                </a:lnTo>
                <a:lnTo>
                  <a:pt x="4550968" y="9000"/>
                </a:lnTo>
                <a:lnTo>
                  <a:pt x="4550968" y="27000"/>
                </a:lnTo>
                <a:lnTo>
                  <a:pt x="788272" y="27000"/>
                </a:lnTo>
                <a:lnTo>
                  <a:pt x="786728" y="30728"/>
                </a:lnTo>
                <a:cubicBezTo>
                  <a:pt x="783471" y="33986"/>
                  <a:pt x="778971" y="36000"/>
                  <a:pt x="774000" y="36000"/>
                </a:cubicBezTo>
                <a:lnTo>
                  <a:pt x="18000" y="36000"/>
                </a:lnTo>
                <a:cubicBezTo>
                  <a:pt x="8059" y="36000"/>
                  <a:pt x="0" y="27941"/>
                  <a:pt x="0" y="18000"/>
                </a:cubicBez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49037" y="6082838"/>
            <a:ext cx="3357373" cy="305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>
                <a:ln w="3175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3088463" y="6266180"/>
            <a:ext cx="720000" cy="1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5557589" flipH="1" flipV="0">
            <a:off x="7622548" y="1459859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3000">
                <a:schemeClr val="accent1">
                  <a:lumMod val="75000"/>
                  <a:lumOff val="25000"/>
                  <a:alpha val="100000"/>
                </a:schemeClr>
              </a:gs>
              <a:gs pos="27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7363460" y="1125138"/>
            <a:ext cx="5115724" cy="5115724"/>
          </a:xfrm>
          <a:prstGeom prst="donut">
            <a:avLst>
              <a:gd name="adj" fmla="val 4071"/>
            </a:avLst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100000">
                <a:schemeClr val="accent1">
                  <a:lumMod val="75000"/>
                  <a:lumOff val="25000"/>
                  <a:alpha val="100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861289" flipH="0" flipV="0">
            <a:off x="7151407" y="832377"/>
            <a:ext cx="5099842" cy="5183107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  <a:alpha val="100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1158900" y="999594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1158900" y="900877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1158900" y="802161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0899257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040008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1180759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11321509" y="6233362"/>
            <a:ext cx="192712" cy="219656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7252440" y="667643"/>
            <a:ext cx="4542893" cy="6031082"/>
          </a:xfrm>
          <a:prstGeom prst="rect">
            <a:avLst/>
          </a:prstGeom>
          <a:noFill/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56121" y="1791758"/>
            <a:ext cx="3576921" cy="3946332"/>
          </a:xfrm>
          <a:prstGeom prst="roundRect">
            <a:avLst>
              <a:gd name="adj" fmla="val 2814"/>
            </a:avLst>
          </a:prstGeom>
          <a:solidFill>
            <a:srgbClr val="FFFFFF">
              <a:alpha val="100000"/>
            </a:srgbClr>
          </a:solidFill>
          <a:ln w="15875" cap="flat">
            <a:noFill/>
            <a:miter/>
          </a:ln>
          <a:effectLst>
            <a:outerShdw dist="38100" blurRad="152400" dir="2700000" sx="100000" sy="100000" kx="0" ky="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14124" y="1602508"/>
            <a:ext cx="3260914" cy="425223"/>
          </a:xfrm>
          <a:prstGeom prst="roundRect">
            <a:avLst>
              <a:gd name="adj" fmla="val 50000"/>
            </a:avLst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25400" cap="flat">
            <a:noFill/>
            <a:miter/>
          </a:ln>
          <a:effectLst>
            <a:outerShdw dist="101600" blurRad="139700" dir="2700000" sx="96000" sy="96000" kx="0" ky="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62483" y="1633982"/>
            <a:ext cx="2964197" cy="35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物业服务团队架构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76841" y="2201331"/>
            <a:ext cx="3335481" cy="3443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物业服务团队通常包括客服、工程、安保、保洁等部门，各部门分工明确，协同合作，共同为业主提供全方位服务。</a:t>
            </a:r>
            <a:endParaRPr kumimoji="1" lang="zh-CN" altLang="en-US"/>
          </a:p>
        </p:txBody>
      </p:sp>
      <p:cxnSp>
        <p:nvCxnSpPr>
          <p:cNvPr id="7" name="标题 1"/>
          <p:cNvCxnSpPr/>
          <p:nvPr/>
        </p:nvCxnSpPr>
        <p:spPr>
          <a:xfrm rot="0" flipH="0" flipV="0">
            <a:off x="2123113" y="2163113"/>
            <a:ext cx="642937" cy="0"/>
          </a:xfrm>
          <a:prstGeom prst="line">
            <a:avLst/>
          </a:prstGeom>
          <a:noFill/>
          <a:ln w="6350" cap="rnd">
            <a:solidFill>
              <a:schemeClr val="accent1"/>
            </a:solidFill>
            <a:miter/>
          </a:ln>
        </p:spPr>
      </p:cxnSp>
      <p:sp>
        <p:nvSpPr>
          <p:cNvPr id="8" name="标题 1"/>
          <p:cNvSpPr txBox="1"/>
          <p:nvPr/>
        </p:nvSpPr>
        <p:spPr>
          <a:xfrm rot="0" flipH="0" flipV="0">
            <a:off x="4297148" y="1791758"/>
            <a:ext cx="3576921" cy="3946332"/>
          </a:xfrm>
          <a:prstGeom prst="roundRect">
            <a:avLst>
              <a:gd name="adj" fmla="val 2814"/>
            </a:avLst>
          </a:prstGeom>
          <a:solidFill>
            <a:srgbClr val="FFFFFF">
              <a:alpha val="100000"/>
            </a:srgbClr>
          </a:solidFill>
          <a:ln w="15875" cap="flat">
            <a:noFill/>
            <a:miter/>
          </a:ln>
          <a:effectLst>
            <a:outerShdw dist="38100" blurRad="152400" dir="2700000" sx="100000" sy="100000" kx="0" ky="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455151" y="1602508"/>
            <a:ext cx="3260914" cy="425223"/>
          </a:xfrm>
          <a:prstGeom prst="roundRect">
            <a:avLst>
              <a:gd name="adj" fmla="val 50000"/>
            </a:avLst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25400" cap="flat">
            <a:noFill/>
            <a:miter/>
          </a:ln>
          <a:effectLst>
            <a:outerShdw dist="101600" blurRad="139700" dir="2700000" sx="96000" sy="96000" kx="0" ky="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03510" y="1633982"/>
            <a:ext cx="2964197" cy="35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团队成员职责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417868" y="2201331"/>
            <a:ext cx="3335481" cy="3443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团队成员职责涵盖日常服务、应急处理、客户关系维护等，每个岗位都有明确的职责和工作流程，确保服务的连续性和专业性。</a:t>
            </a: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0" flipV="0">
            <a:off x="5764140" y="2163113"/>
            <a:ext cx="642937" cy="0"/>
          </a:xfrm>
          <a:prstGeom prst="line">
            <a:avLst/>
          </a:prstGeom>
          <a:noFill/>
          <a:ln w="6350" cap="rnd">
            <a:solidFill>
              <a:schemeClr val="accent1"/>
            </a:solidFill>
            <a:miter/>
          </a:ln>
        </p:spPr>
      </p:cxnSp>
      <p:sp>
        <p:nvSpPr>
          <p:cNvPr id="13" name="标题 1"/>
          <p:cNvSpPr txBox="1"/>
          <p:nvPr/>
        </p:nvSpPr>
        <p:spPr>
          <a:xfrm rot="0" flipH="0" flipV="0">
            <a:off x="7941979" y="1791758"/>
            <a:ext cx="3576921" cy="3946332"/>
          </a:xfrm>
          <a:prstGeom prst="roundRect">
            <a:avLst>
              <a:gd name="adj" fmla="val 2814"/>
            </a:avLst>
          </a:prstGeom>
          <a:solidFill>
            <a:srgbClr val="FFFFFF">
              <a:alpha val="100000"/>
            </a:srgbClr>
          </a:solidFill>
          <a:ln w="15875" cap="flat">
            <a:noFill/>
            <a:miter/>
          </a:ln>
          <a:effectLst>
            <a:outerShdw dist="38100" blurRad="152400" dir="2700000" sx="100000" sy="100000" kx="0" ky="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099982" y="1602508"/>
            <a:ext cx="3260914" cy="425223"/>
          </a:xfrm>
          <a:prstGeom prst="roundRect">
            <a:avLst>
              <a:gd name="adj" fmla="val 50000"/>
            </a:avLst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25400" cap="flat">
            <a:noFill/>
            <a:miter/>
          </a:ln>
          <a:effectLst>
            <a:outerShdw dist="101600" blurRad="139700" dir="2700000" sx="96000" sy="96000" kx="0" ky="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248341" y="1633982"/>
            <a:ext cx="2964197" cy="35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团队培训与发展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062699" y="2201331"/>
            <a:ext cx="3335481" cy="3443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物业服务团队需要定期进行专业培训，提升服务技能和职业素养。团队发展注重人才梯队建设，为团队注入新鲜血液。</a:t>
            </a:r>
            <a:endParaRPr kumimoji="1" lang="zh-CN" altLang="en-US"/>
          </a:p>
        </p:txBody>
      </p:sp>
      <p:cxnSp>
        <p:nvCxnSpPr>
          <p:cNvPr id="17" name="标题 1"/>
          <p:cNvCxnSpPr/>
          <p:nvPr/>
        </p:nvCxnSpPr>
        <p:spPr>
          <a:xfrm rot="0" flipH="0" flipV="0">
            <a:off x="9408971" y="2163113"/>
            <a:ext cx="642937" cy="0"/>
          </a:xfrm>
          <a:prstGeom prst="line">
            <a:avLst/>
          </a:prstGeom>
          <a:noFill/>
          <a:ln w="6350" cap="rnd">
            <a:solidFill>
              <a:schemeClr val="accent1"/>
            </a:solidFill>
            <a:miter/>
          </a:ln>
        </p:spPr>
      </p:cxnSp>
      <p:sp>
        <p:nvSpPr>
          <p:cNvPr id="18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83617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团队架构与职责</a:t>
            </a: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709419" y="2735054"/>
            <a:ext cx="838263" cy="100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49037" y="817154"/>
            <a:ext cx="1703568" cy="21154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0248" y="1960335"/>
            <a:ext cx="2065513" cy="88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5648" y="2895905"/>
            <a:ext cx="5470352" cy="1812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5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物业服务案例分析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523046" y="2345672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07578" y="1981773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9037" y="1909170"/>
            <a:ext cx="2160000" cy="3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74070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02072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6068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25648" y="4952085"/>
            <a:ext cx="4550968" cy="36000"/>
          </a:xfrm>
          <a:custGeom>
            <a:avLst/>
            <a:gdLst>
              <a:gd name="connsiteX0" fmla="*/ 18000 w 4550968"/>
              <a:gd name="connsiteY0" fmla="*/ 0 h 36000"/>
              <a:gd name="connsiteX1" fmla="*/ 774000 w 4550968"/>
              <a:gd name="connsiteY1" fmla="*/ 0 h 36000"/>
              <a:gd name="connsiteX2" fmla="*/ 786728 w 4550968"/>
              <a:gd name="connsiteY2" fmla="*/ 5272 h 36000"/>
              <a:gd name="connsiteX3" fmla="*/ 788272 w 4550968"/>
              <a:gd name="connsiteY3" fmla="*/ 9000 h 36000"/>
              <a:gd name="connsiteX4" fmla="*/ 4550968 w 4550968"/>
              <a:gd name="connsiteY4" fmla="*/ 9000 h 36000"/>
              <a:gd name="connsiteX5" fmla="*/ 4550968 w 4550968"/>
              <a:gd name="connsiteY5" fmla="*/ 27000 h 36000"/>
              <a:gd name="connsiteX6" fmla="*/ 788272 w 4550968"/>
              <a:gd name="connsiteY6" fmla="*/ 27000 h 36000"/>
              <a:gd name="connsiteX7" fmla="*/ 786728 w 4550968"/>
              <a:gd name="connsiteY7" fmla="*/ 30728 h 36000"/>
              <a:gd name="connsiteX8" fmla="*/ 774000 w 4550968"/>
              <a:gd name="connsiteY8" fmla="*/ 36000 h 36000"/>
              <a:gd name="connsiteX9" fmla="*/ 18000 w 4550968"/>
              <a:gd name="connsiteY9" fmla="*/ 36000 h 36000"/>
              <a:gd name="connsiteX10" fmla="*/ 0 w 4550968"/>
              <a:gd name="connsiteY10" fmla="*/ 18000 h 36000"/>
              <a:gd name="connsiteX11" fmla="*/ 18000 w 4550968"/>
              <a:gd name="connsiteY11" fmla="*/ 0 h 36000"/>
            </a:gdLst>
            <a:rect l="l" t="t" r="r" b="b"/>
            <a:pathLst>
              <a:path w="4550968" h="36000">
                <a:moveTo>
                  <a:pt x="18000" y="0"/>
                </a:moveTo>
                <a:lnTo>
                  <a:pt x="774000" y="0"/>
                </a:lnTo>
                <a:cubicBezTo>
                  <a:pt x="778971" y="0"/>
                  <a:pt x="783471" y="2015"/>
                  <a:pt x="786728" y="5272"/>
                </a:cubicBezTo>
                <a:lnTo>
                  <a:pt x="788272" y="9000"/>
                </a:lnTo>
                <a:lnTo>
                  <a:pt x="4550968" y="9000"/>
                </a:lnTo>
                <a:lnTo>
                  <a:pt x="4550968" y="27000"/>
                </a:lnTo>
                <a:lnTo>
                  <a:pt x="788272" y="27000"/>
                </a:lnTo>
                <a:lnTo>
                  <a:pt x="786728" y="30728"/>
                </a:lnTo>
                <a:cubicBezTo>
                  <a:pt x="783471" y="33986"/>
                  <a:pt x="778971" y="36000"/>
                  <a:pt x="774000" y="36000"/>
                </a:cubicBezTo>
                <a:lnTo>
                  <a:pt x="18000" y="36000"/>
                </a:lnTo>
                <a:cubicBezTo>
                  <a:pt x="8059" y="36000"/>
                  <a:pt x="0" y="27941"/>
                  <a:pt x="0" y="18000"/>
                </a:cubicBez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25648" y="5062687"/>
            <a:ext cx="5144152" cy="8725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1D5B60">
                    <a:alpha val="9000"/>
                  </a:srgbClr>
                </a:solidFill>
                <a:latin typeface="OPPOSans B"/>
                <a:ea typeface="OPPOSans B"/>
                <a:cs typeface="OPPOSans B"/>
              </a:rPr>
              <a:t>202X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49037" y="6082838"/>
            <a:ext cx="3357373" cy="305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>
                <a:ln w="3175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088463" y="6266180"/>
            <a:ext cx="720000" cy="1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04758" y="4034908"/>
            <a:ext cx="1974924" cy="1974924"/>
          </a:xfrm>
          <a:prstGeom prst="ellipse">
            <a:avLst/>
          </a:prstGeom>
          <a:gradFill>
            <a:gsLst>
              <a:gs pos="0">
                <a:schemeClr val="accent1">
                  <a:lumMod val="25000"/>
                  <a:lumOff val="75000"/>
                  <a:alpha val="100000"/>
                </a:schemeClr>
              </a:gs>
              <a:gs pos="74000">
                <a:schemeClr val="bg1">
                  <a:alpha val="0"/>
                </a:schemeClr>
              </a:gs>
              <a:gs pos="8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102652" flipH="0" flipV="0">
            <a:off x="5395356" y="3805113"/>
            <a:ext cx="280593" cy="264928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20825219" flipH="0" flipV="0">
            <a:off x="4328708" y="5450387"/>
            <a:ext cx="210948" cy="199171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0185910" flipH="0" flipV="0">
            <a:off x="3482347" y="3975698"/>
            <a:ext cx="2484907" cy="1468994"/>
          </a:xfrm>
          <a:prstGeom prst="ellipse">
            <a:avLst/>
          </a:prstGeom>
          <a:noFill/>
          <a:ln w="12700" cap="sq">
            <a:gradFill>
              <a:gsLst>
                <a:gs pos="5600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chemeClr val="accent1">
                    <a:lumMod val="50000"/>
                    <a:lumOff val="50000"/>
                    <a:alpha val="100000"/>
                  </a:schemeClr>
                </a:gs>
                <a:gs pos="100000">
                  <a:schemeClr val="accent1">
                    <a:lumMod val="50000"/>
                    <a:lumOff val="50000"/>
                    <a:alpha val="100000"/>
                  </a:schemeClr>
                </a:gs>
              </a:gsLst>
              <a:lin ang="27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113600" y="4837416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8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763391" y="-1868595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5557589" flipH="1" flipV="0">
            <a:off x="6771648" y="1282059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512560" y="1074338"/>
            <a:ext cx="5115724" cy="5115724"/>
          </a:xfrm>
          <a:prstGeom prst="donut">
            <a:avLst>
              <a:gd name="adj" fmla="val 4071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861289" flipH="0" flipV="0">
            <a:off x="6353685" y="812744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1158900" y="999594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1158900" y="900877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1158900" y="802161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899257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1040008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80759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1321509" y="6233362"/>
            <a:ext cx="192712" cy="219656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598715" y="730371"/>
            <a:ext cx="4542893" cy="60310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标题 1"/>
          <p:cNvSpPr txBox="1"/>
          <p:nvPr/>
        </p:nvSpPr>
        <p:spPr>
          <a:xfrm rot="0" flipH="0" flipV="0">
            <a:off x="2494752" y="658003"/>
            <a:ext cx="1122677" cy="2184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34910" y="1644390"/>
            <a:ext cx="444222" cy="444220"/>
          </a:xfrm>
          <a:prstGeom prst="ellipse">
            <a:avLst/>
          </a:prstGeom>
          <a:solidFill>
            <a:schemeClr val="accent1"/>
          </a:solidFill>
          <a:ln cap="rnd">
            <a:noFill/>
            <a:prstDash val="solid"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60795" y="1843880"/>
            <a:ext cx="3300130" cy="3642519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cap="rnd">
            <a:noFill/>
            <a:prstDash val="solid"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187836" y="2136235"/>
            <a:ext cx="446048" cy="44604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72035" y="2652830"/>
            <a:ext cx="2877650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住宅小区物业服务案例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972035" y="3454805"/>
            <a:ext cx="2877650" cy="15172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分析某住宅小区物业服务的成功经验，如通过引入智慧物业系统提升服务效率，增强业主满意度。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271793" y="1644390"/>
            <a:ext cx="444222" cy="444220"/>
          </a:xfrm>
          <a:prstGeom prst="ellipse">
            <a:avLst/>
          </a:prstGeom>
          <a:solidFill>
            <a:schemeClr val="accent2"/>
          </a:solidFill>
          <a:ln cap="rnd">
            <a:noFill/>
            <a:prstDash val="solid"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493905" y="1843880"/>
            <a:ext cx="3300130" cy="3642519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cap="rnd">
            <a:noFill/>
            <a:prstDash val="solid"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920946" y="2164004"/>
            <a:ext cx="446048" cy="39050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2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705145" y="2652830"/>
            <a:ext cx="2877650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商业综合体物业服务案例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705145" y="3454805"/>
            <a:ext cx="2877650" cy="15172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分享商业综合体物业服务的创新实践，如通过定制化服务满足不同商户的需求，提升商业价值。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004903" y="1644390"/>
            <a:ext cx="444222" cy="444220"/>
          </a:xfrm>
          <a:prstGeom prst="ellipse">
            <a:avLst/>
          </a:prstGeom>
          <a:solidFill>
            <a:schemeClr val="accent1"/>
          </a:solidFill>
          <a:ln cap="rnd">
            <a:noFill/>
            <a:prstDash val="solid"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218770" y="1843880"/>
            <a:ext cx="3300130" cy="3642519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cap="rnd">
            <a:noFill/>
            <a:prstDash val="solid"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9662950" y="2136235"/>
            <a:ext cx="411771" cy="446048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430010" y="2652830"/>
            <a:ext cx="2877650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办公楼宇物业服务案例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430010" y="3454805"/>
            <a:ext cx="2877650" cy="15172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探讨办公楼宇物业服务的特色和挑战，如如何通过高效管理降低运营成本，提升企业入驻率。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83617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成功案例分享</a:t>
            </a:r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694525" y="4601322"/>
            <a:ext cx="4766854" cy="4766854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71000">
                <a:schemeClr val="bg1">
                  <a:alpha val="0"/>
                </a:schemeClr>
              </a:gs>
              <a:gs pos="7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712573" y="-2383427"/>
            <a:ext cx="4766854" cy="4766854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51000">
                <a:schemeClr val="bg1"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512560" y="936877"/>
            <a:ext cx="4404745" cy="5347303"/>
          </a:xfrm>
          <a:custGeom>
            <a:avLst/>
            <a:gdLst>
              <a:gd name="connsiteX0" fmla="*/ 1399360 w 4404745"/>
              <a:gd name="connsiteY0" fmla="*/ 0 h 5347303"/>
              <a:gd name="connsiteX1" fmla="*/ 3747394 w 4404745"/>
              <a:gd name="connsiteY1" fmla="*/ 0 h 5347303"/>
              <a:gd name="connsiteX2" fmla="*/ 4010763 w 4404745"/>
              <a:gd name="connsiteY2" fmla="*/ 126872 h 5347303"/>
              <a:gd name="connsiteX3" fmla="*/ 4259395 w 4404745"/>
              <a:gd name="connsiteY3" fmla="*/ 277919 h 5347303"/>
              <a:gd name="connsiteX4" fmla="*/ 4404745 w 4404745"/>
              <a:gd name="connsiteY4" fmla="*/ 386610 h 5347303"/>
              <a:gd name="connsiteX5" fmla="*/ 4404745 w 4404745"/>
              <a:gd name="connsiteY5" fmla="*/ 5170299 h 5347303"/>
              <a:gd name="connsiteX6" fmla="*/ 4259395 w 4404745"/>
              <a:gd name="connsiteY6" fmla="*/ 5278989 h 5347303"/>
              <a:gd name="connsiteX7" fmla="*/ 4146947 w 4404745"/>
              <a:gd name="connsiteY7" fmla="*/ 5347303 h 5347303"/>
              <a:gd name="connsiteX8" fmla="*/ 999808 w 4404745"/>
              <a:gd name="connsiteY8" fmla="*/ 5347303 h 5347303"/>
              <a:gd name="connsiteX9" fmla="*/ 887359 w 4404745"/>
              <a:gd name="connsiteY9" fmla="*/ 5278989 h 5347303"/>
              <a:gd name="connsiteX10" fmla="*/ 72842 w 4404745"/>
              <a:gd name="connsiteY10" fmla="*/ 4464473 h 5347303"/>
              <a:gd name="connsiteX11" fmla="*/ 0 w 4404745"/>
              <a:gd name="connsiteY11" fmla="*/ 4344571 h 5347303"/>
              <a:gd name="connsiteX12" fmla="*/ 0 w 4404745"/>
              <a:gd name="connsiteY12" fmla="*/ 1212338 h 5347303"/>
              <a:gd name="connsiteX13" fmla="*/ 72842 w 4404745"/>
              <a:gd name="connsiteY13" fmla="*/ 1092436 h 5347303"/>
              <a:gd name="connsiteX14" fmla="*/ 1135991 w 4404745"/>
              <a:gd name="connsiteY14" fmla="*/ 126872 h 5347303"/>
            </a:gdLst>
            <a:rect l="l" t="t" r="r" b="b"/>
            <a:pathLst>
              <a:path w="4404745" h="5347303">
                <a:moveTo>
                  <a:pt x="1399360" y="0"/>
                </a:moveTo>
                <a:lnTo>
                  <a:pt x="3747394" y="0"/>
                </a:lnTo>
                <a:lnTo>
                  <a:pt x="4010763" y="126872"/>
                </a:lnTo>
                <a:cubicBezTo>
                  <a:pt x="4096220" y="173294"/>
                  <a:pt x="4179181" y="223728"/>
                  <a:pt x="4259395" y="277919"/>
                </a:cubicBezTo>
                <a:lnTo>
                  <a:pt x="4404745" y="386610"/>
                </a:lnTo>
                <a:lnTo>
                  <a:pt x="4404745" y="5170299"/>
                </a:lnTo>
                <a:lnTo>
                  <a:pt x="4259395" y="5278989"/>
                </a:lnTo>
                <a:lnTo>
                  <a:pt x="4146947" y="5347303"/>
                </a:lnTo>
                <a:lnTo>
                  <a:pt x="999808" y="5347303"/>
                </a:lnTo>
                <a:lnTo>
                  <a:pt x="887359" y="5278989"/>
                </a:lnTo>
                <a:cubicBezTo>
                  <a:pt x="566503" y="5062223"/>
                  <a:pt x="289608" y="4785328"/>
                  <a:pt x="72842" y="4464473"/>
                </a:cubicBezTo>
                <a:lnTo>
                  <a:pt x="0" y="4344571"/>
                </a:lnTo>
                <a:lnTo>
                  <a:pt x="0" y="1212338"/>
                </a:lnTo>
                <a:lnTo>
                  <a:pt x="72842" y="1092436"/>
                </a:lnTo>
                <a:cubicBezTo>
                  <a:pt x="343800" y="691366"/>
                  <a:pt x="708709" y="358985"/>
                  <a:pt x="1135991" y="12687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802737" y="5276603"/>
            <a:ext cx="2160000" cy="401390"/>
          </a:xfrm>
          <a:prstGeom prst="roundRect">
            <a:avLst>
              <a:gd name="adj" fmla="val 23312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  <a:effectLst>
            <a:outerShdw dist="38100" blurRad="76200" dir="2700000" sx="100000" sy="100000" kx="0" ky="0" algn="tl" rotWithShape="0">
              <a:schemeClr val="accent1">
                <a:lumMod val="75000"/>
                <a:lumOff val="25000"/>
                <a:alpha val="3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09419" y="2156320"/>
            <a:ext cx="838263" cy="100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9037" y="817154"/>
            <a:ext cx="1703568" cy="21154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67243" y="5351345"/>
            <a:ext cx="1677819" cy="236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556785"/>
            <a:ext cx="2160000" cy="3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57431" y="4369655"/>
            <a:ext cx="1456206" cy="377860"/>
          </a:xfrm>
          <a:custGeom>
            <a:avLst/>
            <a:gdLst>
              <a:gd name="connsiteX0" fmla="*/ 1255230 w 1456206"/>
              <a:gd name="connsiteY0" fmla="*/ 0 h 377860"/>
              <a:gd name="connsiteX1" fmla="*/ 1257316 w 1456206"/>
              <a:gd name="connsiteY1" fmla="*/ 20693 h 377860"/>
              <a:gd name="connsiteX2" fmla="*/ 1426438 w 1456206"/>
              <a:gd name="connsiteY2" fmla="*/ 185639 h 377860"/>
              <a:gd name="connsiteX3" fmla="*/ 1456206 w 1456206"/>
              <a:gd name="connsiteY3" fmla="*/ 188266 h 377860"/>
              <a:gd name="connsiteX4" fmla="*/ 1456206 w 1456206"/>
              <a:gd name="connsiteY4" fmla="*/ 189594 h 377860"/>
              <a:gd name="connsiteX5" fmla="*/ 1426438 w 1456206"/>
              <a:gd name="connsiteY5" fmla="*/ 192221 h 377860"/>
              <a:gd name="connsiteX6" fmla="*/ 1257316 w 1456206"/>
              <a:gd name="connsiteY6" fmla="*/ 357167 h 377860"/>
              <a:gd name="connsiteX7" fmla="*/ 1255230 w 1456206"/>
              <a:gd name="connsiteY7" fmla="*/ 377860 h 377860"/>
              <a:gd name="connsiteX8" fmla="*/ 1253143 w 1456206"/>
              <a:gd name="connsiteY8" fmla="*/ 357167 h 377860"/>
              <a:gd name="connsiteX9" fmla="*/ 1084021 w 1456206"/>
              <a:gd name="connsiteY9" fmla="*/ 192221 h 377860"/>
              <a:gd name="connsiteX10" fmla="*/ 1056088 w 1456206"/>
              <a:gd name="connsiteY10" fmla="*/ 189757 h 377860"/>
              <a:gd name="connsiteX11" fmla="*/ 1056004 w 1456206"/>
              <a:gd name="connsiteY11" fmla="*/ 188930 h 377860"/>
              <a:gd name="connsiteX12" fmla="*/ 1056088 w 1456206"/>
              <a:gd name="connsiteY12" fmla="*/ 188104 h 377860"/>
              <a:gd name="connsiteX13" fmla="*/ 1084021 w 1456206"/>
              <a:gd name="connsiteY13" fmla="*/ 185639 h 377860"/>
              <a:gd name="connsiteX14" fmla="*/ 1253143 w 1456206"/>
              <a:gd name="connsiteY14" fmla="*/ 20693 h 377860"/>
              <a:gd name="connsiteX15" fmla="*/ 727228 w 1456206"/>
              <a:gd name="connsiteY15" fmla="*/ 0 h 377860"/>
              <a:gd name="connsiteX16" fmla="*/ 729314 w 1456206"/>
              <a:gd name="connsiteY16" fmla="*/ 20693 h 377860"/>
              <a:gd name="connsiteX17" fmla="*/ 898436 w 1456206"/>
              <a:gd name="connsiteY17" fmla="*/ 185639 h 377860"/>
              <a:gd name="connsiteX18" fmla="*/ 928204 w 1456206"/>
              <a:gd name="connsiteY18" fmla="*/ 188266 h 377860"/>
              <a:gd name="connsiteX19" fmla="*/ 928204 w 1456206"/>
              <a:gd name="connsiteY19" fmla="*/ 189594 h 377860"/>
              <a:gd name="connsiteX20" fmla="*/ 898436 w 1456206"/>
              <a:gd name="connsiteY20" fmla="*/ 192221 h 377860"/>
              <a:gd name="connsiteX21" fmla="*/ 729314 w 1456206"/>
              <a:gd name="connsiteY21" fmla="*/ 357167 h 377860"/>
              <a:gd name="connsiteX22" fmla="*/ 727228 w 1456206"/>
              <a:gd name="connsiteY22" fmla="*/ 377860 h 377860"/>
              <a:gd name="connsiteX23" fmla="*/ 725141 w 1456206"/>
              <a:gd name="connsiteY23" fmla="*/ 357167 h 377860"/>
              <a:gd name="connsiteX24" fmla="*/ 556019 w 1456206"/>
              <a:gd name="connsiteY24" fmla="*/ 192221 h 377860"/>
              <a:gd name="connsiteX25" fmla="*/ 528086 w 1456206"/>
              <a:gd name="connsiteY25" fmla="*/ 189757 h 377860"/>
              <a:gd name="connsiteX26" fmla="*/ 528002 w 1456206"/>
              <a:gd name="connsiteY26" fmla="*/ 188930 h 377860"/>
              <a:gd name="connsiteX27" fmla="*/ 528086 w 1456206"/>
              <a:gd name="connsiteY27" fmla="*/ 188104 h 377860"/>
              <a:gd name="connsiteX28" fmla="*/ 556019 w 1456206"/>
              <a:gd name="connsiteY28" fmla="*/ 185639 h 377860"/>
              <a:gd name="connsiteX29" fmla="*/ 725141 w 1456206"/>
              <a:gd name="connsiteY29" fmla="*/ 20693 h 377860"/>
              <a:gd name="connsiteX30" fmla="*/ 199226 w 1456206"/>
              <a:gd name="connsiteY30" fmla="*/ 0 h 377860"/>
              <a:gd name="connsiteX31" fmla="*/ 201312 w 1456206"/>
              <a:gd name="connsiteY31" fmla="*/ 20693 h 377860"/>
              <a:gd name="connsiteX32" fmla="*/ 370434 w 1456206"/>
              <a:gd name="connsiteY32" fmla="*/ 185639 h 377860"/>
              <a:gd name="connsiteX33" fmla="*/ 400202 w 1456206"/>
              <a:gd name="connsiteY33" fmla="*/ 188266 h 377860"/>
              <a:gd name="connsiteX34" fmla="*/ 400202 w 1456206"/>
              <a:gd name="connsiteY34" fmla="*/ 189594 h 377860"/>
              <a:gd name="connsiteX35" fmla="*/ 370434 w 1456206"/>
              <a:gd name="connsiteY35" fmla="*/ 192221 h 377860"/>
              <a:gd name="connsiteX36" fmla="*/ 201312 w 1456206"/>
              <a:gd name="connsiteY36" fmla="*/ 357167 h 377860"/>
              <a:gd name="connsiteX37" fmla="*/ 199226 w 1456206"/>
              <a:gd name="connsiteY37" fmla="*/ 377860 h 377860"/>
              <a:gd name="connsiteX38" fmla="*/ 197139 w 1456206"/>
              <a:gd name="connsiteY38" fmla="*/ 357167 h 377860"/>
              <a:gd name="connsiteX39" fmla="*/ 28017 w 1456206"/>
              <a:gd name="connsiteY39" fmla="*/ 192221 h 377860"/>
              <a:gd name="connsiteX40" fmla="*/ 84 w 1456206"/>
              <a:gd name="connsiteY40" fmla="*/ 189757 h 377860"/>
              <a:gd name="connsiteX41" fmla="*/ 0 w 1456206"/>
              <a:gd name="connsiteY41" fmla="*/ 188930 h 377860"/>
              <a:gd name="connsiteX42" fmla="*/ 84 w 1456206"/>
              <a:gd name="connsiteY42" fmla="*/ 188104 h 377860"/>
              <a:gd name="connsiteX43" fmla="*/ 28017 w 1456206"/>
              <a:gd name="connsiteY43" fmla="*/ 185639 h 377860"/>
              <a:gd name="connsiteX44" fmla="*/ 197139 w 1456206"/>
              <a:gd name="connsiteY44" fmla="*/ 20693 h 377860"/>
            </a:gdLst>
            <a:rect l="l" t="t" r="r" b="b"/>
            <a:pathLst>
              <a:path w="1456206" h="377860">
                <a:moveTo>
                  <a:pt x="1255230" y="0"/>
                </a:moveTo>
                <a:lnTo>
                  <a:pt x="1257316" y="20693"/>
                </a:lnTo>
                <a:cubicBezTo>
                  <a:pt x="1274507" y="104704"/>
                  <a:pt x="1341697" y="170502"/>
                  <a:pt x="1426438" y="185639"/>
                </a:cubicBezTo>
                <a:lnTo>
                  <a:pt x="1456206" y="188266"/>
                </a:lnTo>
                <a:lnTo>
                  <a:pt x="1456206" y="189594"/>
                </a:lnTo>
                <a:lnTo>
                  <a:pt x="1426438" y="192221"/>
                </a:lnTo>
                <a:cubicBezTo>
                  <a:pt x="1341697" y="207358"/>
                  <a:pt x="1274507" y="273156"/>
                  <a:pt x="1257316" y="357167"/>
                </a:cubicBezTo>
                <a:lnTo>
                  <a:pt x="1255230" y="377860"/>
                </a:lnTo>
                <a:lnTo>
                  <a:pt x="1253143" y="357167"/>
                </a:lnTo>
                <a:cubicBezTo>
                  <a:pt x="1235953" y="273157"/>
                  <a:pt x="1168762" y="207358"/>
                  <a:pt x="1084021" y="192221"/>
                </a:cubicBezTo>
                <a:lnTo>
                  <a:pt x="1056088" y="189757"/>
                </a:lnTo>
                <a:lnTo>
                  <a:pt x="1056004" y="188930"/>
                </a:lnTo>
                <a:lnTo>
                  <a:pt x="1056088" y="188104"/>
                </a:lnTo>
                <a:lnTo>
                  <a:pt x="1084021" y="185639"/>
                </a:lnTo>
                <a:cubicBezTo>
                  <a:pt x="1168762" y="170502"/>
                  <a:pt x="1235953" y="104705"/>
                  <a:pt x="1253143" y="20693"/>
                </a:cubicBezTo>
                <a:close/>
                <a:moveTo>
                  <a:pt x="727228" y="0"/>
                </a:moveTo>
                <a:lnTo>
                  <a:pt x="729314" y="20693"/>
                </a:lnTo>
                <a:cubicBezTo>
                  <a:pt x="746505" y="104704"/>
                  <a:pt x="813695" y="170502"/>
                  <a:pt x="898436" y="185639"/>
                </a:cubicBezTo>
                <a:lnTo>
                  <a:pt x="928204" y="188266"/>
                </a:lnTo>
                <a:lnTo>
                  <a:pt x="928204" y="189594"/>
                </a:lnTo>
                <a:lnTo>
                  <a:pt x="898436" y="192221"/>
                </a:lnTo>
                <a:cubicBezTo>
                  <a:pt x="813695" y="207358"/>
                  <a:pt x="746505" y="273156"/>
                  <a:pt x="729314" y="357167"/>
                </a:cubicBezTo>
                <a:lnTo>
                  <a:pt x="727228" y="377860"/>
                </a:lnTo>
                <a:lnTo>
                  <a:pt x="725141" y="357167"/>
                </a:lnTo>
                <a:cubicBezTo>
                  <a:pt x="707951" y="273157"/>
                  <a:pt x="640760" y="207358"/>
                  <a:pt x="556019" y="192221"/>
                </a:cubicBezTo>
                <a:lnTo>
                  <a:pt x="528086" y="189757"/>
                </a:lnTo>
                <a:lnTo>
                  <a:pt x="528002" y="188930"/>
                </a:lnTo>
                <a:lnTo>
                  <a:pt x="528086" y="188104"/>
                </a:lnTo>
                <a:lnTo>
                  <a:pt x="556019" y="185639"/>
                </a:lnTo>
                <a:cubicBezTo>
                  <a:pt x="640760" y="170502"/>
                  <a:pt x="707951" y="104705"/>
                  <a:pt x="725141" y="20693"/>
                </a:cubicBezTo>
                <a:close/>
                <a:moveTo>
                  <a:pt x="199226" y="0"/>
                </a:moveTo>
                <a:lnTo>
                  <a:pt x="201312" y="20693"/>
                </a:lnTo>
                <a:cubicBezTo>
                  <a:pt x="218503" y="104704"/>
                  <a:pt x="285693" y="170502"/>
                  <a:pt x="370434" y="185639"/>
                </a:cubicBezTo>
                <a:lnTo>
                  <a:pt x="400202" y="188266"/>
                </a:lnTo>
                <a:lnTo>
                  <a:pt x="400202" y="189594"/>
                </a:lnTo>
                <a:lnTo>
                  <a:pt x="370434" y="192221"/>
                </a:lnTo>
                <a:cubicBezTo>
                  <a:pt x="285693" y="207358"/>
                  <a:pt x="218503" y="273156"/>
                  <a:pt x="201312" y="357167"/>
                </a:cubicBezTo>
                <a:lnTo>
                  <a:pt x="199226" y="377860"/>
                </a:lnTo>
                <a:lnTo>
                  <a:pt x="197139" y="357167"/>
                </a:lnTo>
                <a:cubicBezTo>
                  <a:pt x="179949" y="273157"/>
                  <a:pt x="112758" y="207358"/>
                  <a:pt x="28017" y="192221"/>
                </a:cubicBezTo>
                <a:lnTo>
                  <a:pt x="84" y="189757"/>
                </a:lnTo>
                <a:lnTo>
                  <a:pt x="0" y="188930"/>
                </a:lnTo>
                <a:lnTo>
                  <a:pt x="84" y="188104"/>
                </a:lnTo>
                <a:lnTo>
                  <a:pt x="28017" y="185639"/>
                </a:lnTo>
                <a:cubicBezTo>
                  <a:pt x="112758" y="170502"/>
                  <a:pt x="179949" y="104705"/>
                  <a:pt x="197139" y="2069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4845" y="5211410"/>
            <a:ext cx="470393" cy="470393"/>
          </a:xfrm>
          <a:prstGeom prst="roundRect">
            <a:avLst/>
          </a:prstGeom>
          <a:solidFill>
            <a:schemeClr val="bg1"/>
          </a:solidFill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92742" y="5330375"/>
            <a:ext cx="214599" cy="232462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3832368" y="5276603"/>
            <a:ext cx="2257304" cy="401390"/>
          </a:xfrm>
          <a:custGeom>
            <a:avLst/>
            <a:gdLst>
              <a:gd name="connsiteX0" fmla="*/ 2163732 w 2257304"/>
              <a:gd name="connsiteY0" fmla="*/ 0 h 401390"/>
              <a:gd name="connsiteX1" fmla="*/ 2066428 w 2257304"/>
              <a:gd name="connsiteY1" fmla="*/ 0 h 401390"/>
              <a:gd name="connsiteX2" fmla="*/ 190876 w 2257304"/>
              <a:gd name="connsiteY2" fmla="*/ 0 h 401390"/>
              <a:gd name="connsiteX3" fmla="*/ 93572 w 2257304"/>
              <a:gd name="connsiteY3" fmla="*/ 0 h 401390"/>
              <a:gd name="connsiteX4" fmla="*/ 0 w 2257304"/>
              <a:gd name="connsiteY4" fmla="*/ 93572 h 401390"/>
              <a:gd name="connsiteX5" fmla="*/ 0 w 2257304"/>
              <a:gd name="connsiteY5" fmla="*/ 307818 h 401390"/>
              <a:gd name="connsiteX6" fmla="*/ 93572 w 2257304"/>
              <a:gd name="connsiteY6" fmla="*/ 401390 h 401390"/>
              <a:gd name="connsiteX7" fmla="*/ 190876 w 2257304"/>
              <a:gd name="connsiteY7" fmla="*/ 401390 h 401390"/>
              <a:gd name="connsiteX8" fmla="*/ 2066428 w 2257304"/>
              <a:gd name="connsiteY8" fmla="*/ 401390 h 401390"/>
              <a:gd name="connsiteX9" fmla="*/ 2163732 w 2257304"/>
              <a:gd name="connsiteY9" fmla="*/ 401390 h 401390"/>
              <a:gd name="connsiteX10" fmla="*/ 2257304 w 2257304"/>
              <a:gd name="connsiteY10" fmla="*/ 307818 h 401390"/>
              <a:gd name="connsiteX11" fmla="*/ 2257304 w 2257304"/>
              <a:gd name="connsiteY11" fmla="*/ 93572 h 401390"/>
              <a:gd name="connsiteX12" fmla="*/ 2163732 w 2257304"/>
              <a:gd name="connsiteY12" fmla="*/ 0 h 401390"/>
            </a:gdLst>
            <a:rect l="l" t="t" r="r" b="b"/>
            <a:pathLst>
              <a:path w="2257304" h="401390">
                <a:moveTo>
                  <a:pt x="2163732" y="0"/>
                </a:moveTo>
                <a:lnTo>
                  <a:pt x="2066428" y="0"/>
                </a:lnTo>
                <a:lnTo>
                  <a:pt x="190876" y="0"/>
                </a:lnTo>
                <a:lnTo>
                  <a:pt x="93572" y="0"/>
                </a:lnTo>
                <a:cubicBezTo>
                  <a:pt x="41894" y="0"/>
                  <a:pt x="0" y="41894"/>
                  <a:pt x="0" y="93572"/>
                </a:cubicBezTo>
                <a:lnTo>
                  <a:pt x="0" y="307818"/>
                </a:lnTo>
                <a:cubicBezTo>
                  <a:pt x="0" y="359496"/>
                  <a:pt x="41894" y="401390"/>
                  <a:pt x="93572" y="401390"/>
                </a:cubicBezTo>
                <a:lnTo>
                  <a:pt x="190876" y="401390"/>
                </a:lnTo>
                <a:lnTo>
                  <a:pt x="2066428" y="401390"/>
                </a:lnTo>
                <a:lnTo>
                  <a:pt x="2163732" y="401390"/>
                </a:lnTo>
                <a:cubicBezTo>
                  <a:pt x="2215410" y="401390"/>
                  <a:pt x="2257304" y="359496"/>
                  <a:pt x="2257304" y="307818"/>
                </a:cubicBezTo>
                <a:lnTo>
                  <a:pt x="2257304" y="93572"/>
                </a:lnTo>
                <a:cubicBezTo>
                  <a:pt x="2257304" y="41894"/>
                  <a:pt x="2215410" y="0"/>
                  <a:pt x="216373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  <a:effectLst>
            <a:outerShdw dist="38100" blurRad="76200" dir="2700000" sx="100000" sy="100000" kx="0" ky="0" algn="tl" rotWithShape="0">
              <a:schemeClr val="accent1">
                <a:lumMod val="75000"/>
                <a:lumOff val="25000"/>
                <a:alpha val="3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296874" y="5351345"/>
            <a:ext cx="1677819" cy="236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时间：202X.XX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694476" y="5211410"/>
            <a:ext cx="470393" cy="470393"/>
          </a:xfrm>
          <a:prstGeom prst="roundRect">
            <a:avLst/>
          </a:prstGeom>
          <a:solidFill>
            <a:schemeClr val="bg1"/>
          </a:solidFill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816764" y="5337340"/>
            <a:ext cx="225816" cy="218532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2211846"/>
            <a:ext cx="5690984" cy="1900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523046" y="1766938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107578" y="1403039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60400" y="4958533"/>
            <a:ext cx="5400000" cy="36000"/>
          </a:xfrm>
          <a:custGeom>
            <a:avLst/>
            <a:gdLst>
              <a:gd name="connsiteX0" fmla="*/ 18000 w 4550968"/>
              <a:gd name="connsiteY0" fmla="*/ 0 h 36000"/>
              <a:gd name="connsiteX1" fmla="*/ 774000 w 4550968"/>
              <a:gd name="connsiteY1" fmla="*/ 0 h 36000"/>
              <a:gd name="connsiteX2" fmla="*/ 786728 w 4550968"/>
              <a:gd name="connsiteY2" fmla="*/ 5272 h 36000"/>
              <a:gd name="connsiteX3" fmla="*/ 788272 w 4550968"/>
              <a:gd name="connsiteY3" fmla="*/ 9000 h 36000"/>
              <a:gd name="connsiteX4" fmla="*/ 4550968 w 4550968"/>
              <a:gd name="connsiteY4" fmla="*/ 9000 h 36000"/>
              <a:gd name="connsiteX5" fmla="*/ 4550968 w 4550968"/>
              <a:gd name="connsiteY5" fmla="*/ 27000 h 36000"/>
              <a:gd name="connsiteX6" fmla="*/ 788272 w 4550968"/>
              <a:gd name="connsiteY6" fmla="*/ 27000 h 36000"/>
              <a:gd name="connsiteX7" fmla="*/ 786728 w 4550968"/>
              <a:gd name="connsiteY7" fmla="*/ 30728 h 36000"/>
              <a:gd name="connsiteX8" fmla="*/ 774000 w 4550968"/>
              <a:gd name="connsiteY8" fmla="*/ 36000 h 36000"/>
              <a:gd name="connsiteX9" fmla="*/ 18000 w 4550968"/>
              <a:gd name="connsiteY9" fmla="*/ 36000 h 36000"/>
              <a:gd name="connsiteX10" fmla="*/ 0 w 4550968"/>
              <a:gd name="connsiteY10" fmla="*/ 18000 h 36000"/>
              <a:gd name="connsiteX11" fmla="*/ 18000 w 4550968"/>
              <a:gd name="connsiteY11" fmla="*/ 0 h 36000"/>
            </a:gdLst>
            <a:rect l="l" t="t" r="r" b="b"/>
            <a:pathLst>
              <a:path w="4550968" h="36000">
                <a:moveTo>
                  <a:pt x="18000" y="0"/>
                </a:moveTo>
                <a:lnTo>
                  <a:pt x="774000" y="0"/>
                </a:lnTo>
                <a:cubicBezTo>
                  <a:pt x="778971" y="0"/>
                  <a:pt x="783471" y="2015"/>
                  <a:pt x="786728" y="5272"/>
                </a:cubicBezTo>
                <a:lnTo>
                  <a:pt x="788272" y="9000"/>
                </a:lnTo>
                <a:lnTo>
                  <a:pt x="4550968" y="9000"/>
                </a:lnTo>
                <a:lnTo>
                  <a:pt x="4550968" y="27000"/>
                </a:lnTo>
                <a:lnTo>
                  <a:pt x="788272" y="27000"/>
                </a:lnTo>
                <a:lnTo>
                  <a:pt x="786728" y="30728"/>
                </a:lnTo>
                <a:cubicBezTo>
                  <a:pt x="783471" y="33986"/>
                  <a:pt x="778971" y="36000"/>
                  <a:pt x="774000" y="36000"/>
                </a:cubicBezTo>
                <a:lnTo>
                  <a:pt x="18000" y="36000"/>
                </a:lnTo>
                <a:cubicBezTo>
                  <a:pt x="8059" y="36000"/>
                  <a:pt x="0" y="27941"/>
                  <a:pt x="0" y="18000"/>
                </a:cubicBez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49037" y="6082838"/>
            <a:ext cx="3357373" cy="305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>
                <a:ln w="3175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3088463" y="6266180"/>
            <a:ext cx="720000" cy="1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5557589" flipH="1" flipV="0">
            <a:off x="7622548" y="1459859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3000">
                <a:schemeClr val="accent1">
                  <a:lumMod val="75000"/>
                  <a:lumOff val="25000"/>
                  <a:alpha val="100000"/>
                </a:schemeClr>
              </a:gs>
              <a:gs pos="27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7363460" y="1125138"/>
            <a:ext cx="5115724" cy="5115724"/>
          </a:xfrm>
          <a:prstGeom prst="donut">
            <a:avLst>
              <a:gd name="adj" fmla="val 4071"/>
            </a:avLst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100000">
                <a:schemeClr val="accent1">
                  <a:lumMod val="75000"/>
                  <a:lumOff val="25000"/>
                  <a:alpha val="100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861289" flipH="0" flipV="0">
            <a:off x="7151407" y="832377"/>
            <a:ext cx="5099842" cy="5183107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  <a:alpha val="100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1158900" y="999594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1158900" y="900877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1158900" y="802161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0899257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040008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1180759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11321509" y="6233362"/>
            <a:ext cx="192712" cy="219656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7252440" y="667643"/>
            <a:ext cx="4542893" cy="6031082"/>
          </a:xfrm>
          <a:prstGeom prst="rect">
            <a:avLst/>
          </a:prstGeom>
          <a:noFill/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-50800" y="-63500"/>
            <a:ext cx="12280900" cy="69850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0" y="0"/>
            <a:ext cx="12192000" cy="216217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8096702" flipH="0" flipV="0">
            <a:off x="241861" y="1381120"/>
            <a:ext cx="729598" cy="895007"/>
          </a:xfrm>
          <a:prstGeom prst="teardrop">
            <a:avLst>
              <a:gd name="adj" fmla="val 10500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12489" y="516590"/>
            <a:ext cx="2836109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7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277092" y="445967"/>
            <a:ext cx="5969000" cy="1285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7200">
                <a:ln w="9525">
                  <a:noFill/>
                </a:ln>
                <a:gradFill>
                  <a:gsLst>
                    <a:gs pos="0">
                      <a:srgbClr val="133C3F">
                        <a:alpha val="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 scaled="0"/>
                </a:gradFill>
                <a:latin typeface="OPPOSans H"/>
                <a:ea typeface="OPPOSans H"/>
                <a:cs typeface="OPPOSans H"/>
              </a:rPr>
              <a:t>CONTENTS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6200000" flipH="0" flipV="0">
            <a:off x="6536586" y="-982666"/>
            <a:ext cx="2162174" cy="4165604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bg1">
                  <a:alpha val="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6200000" flipH="0" flipV="0">
            <a:off x="7415780" y="-982665"/>
            <a:ext cx="2162174" cy="4165601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bg1">
                  <a:alpha val="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6200000" flipH="0" flipV="0">
            <a:off x="8294972" y="-982665"/>
            <a:ext cx="2162174" cy="4165601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bg1">
                  <a:alpha val="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6200000" flipH="0" flipV="0">
            <a:off x="9174164" y="-982665"/>
            <a:ext cx="2162174" cy="4165601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bg1">
                  <a:alpha val="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80150" y="2452739"/>
            <a:ext cx="15621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solidFill>
                    <a:srgbClr val="000000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80150" y="3098959"/>
            <a:ext cx="302634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物业服务概览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488220" y="2452739"/>
            <a:ext cx="15621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solidFill>
                    <a:srgbClr val="000000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488220" y="3098959"/>
            <a:ext cx="302634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物业服务创新与发展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578635" y="2452739"/>
            <a:ext cx="15621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solidFill>
                    <a:srgbClr val="000000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578635" y="3098959"/>
            <a:ext cx="302634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物业管理流程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624849" y="4286751"/>
            <a:ext cx="15621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solidFill>
                    <a:srgbClr val="000000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624849" y="4932971"/>
            <a:ext cx="302634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物业服务团队建设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597935" y="4286751"/>
            <a:ext cx="15621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solidFill>
                    <a:srgbClr val="000000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597935" y="4932971"/>
            <a:ext cx="302634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物业服务案例分析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709419" y="2735054"/>
            <a:ext cx="838263" cy="100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49037" y="817154"/>
            <a:ext cx="1703568" cy="21154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0248" y="1960335"/>
            <a:ext cx="2065513" cy="88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5648" y="2895905"/>
            <a:ext cx="5470352" cy="1812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5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物业服务概览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523046" y="2345672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07578" y="1981773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9037" y="1909170"/>
            <a:ext cx="2160000" cy="3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74070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02072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6068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25648" y="4952085"/>
            <a:ext cx="4550968" cy="36000"/>
          </a:xfrm>
          <a:custGeom>
            <a:avLst/>
            <a:gdLst>
              <a:gd name="connsiteX0" fmla="*/ 18000 w 4550968"/>
              <a:gd name="connsiteY0" fmla="*/ 0 h 36000"/>
              <a:gd name="connsiteX1" fmla="*/ 774000 w 4550968"/>
              <a:gd name="connsiteY1" fmla="*/ 0 h 36000"/>
              <a:gd name="connsiteX2" fmla="*/ 786728 w 4550968"/>
              <a:gd name="connsiteY2" fmla="*/ 5272 h 36000"/>
              <a:gd name="connsiteX3" fmla="*/ 788272 w 4550968"/>
              <a:gd name="connsiteY3" fmla="*/ 9000 h 36000"/>
              <a:gd name="connsiteX4" fmla="*/ 4550968 w 4550968"/>
              <a:gd name="connsiteY4" fmla="*/ 9000 h 36000"/>
              <a:gd name="connsiteX5" fmla="*/ 4550968 w 4550968"/>
              <a:gd name="connsiteY5" fmla="*/ 27000 h 36000"/>
              <a:gd name="connsiteX6" fmla="*/ 788272 w 4550968"/>
              <a:gd name="connsiteY6" fmla="*/ 27000 h 36000"/>
              <a:gd name="connsiteX7" fmla="*/ 786728 w 4550968"/>
              <a:gd name="connsiteY7" fmla="*/ 30728 h 36000"/>
              <a:gd name="connsiteX8" fmla="*/ 774000 w 4550968"/>
              <a:gd name="connsiteY8" fmla="*/ 36000 h 36000"/>
              <a:gd name="connsiteX9" fmla="*/ 18000 w 4550968"/>
              <a:gd name="connsiteY9" fmla="*/ 36000 h 36000"/>
              <a:gd name="connsiteX10" fmla="*/ 0 w 4550968"/>
              <a:gd name="connsiteY10" fmla="*/ 18000 h 36000"/>
              <a:gd name="connsiteX11" fmla="*/ 18000 w 4550968"/>
              <a:gd name="connsiteY11" fmla="*/ 0 h 36000"/>
            </a:gdLst>
            <a:rect l="l" t="t" r="r" b="b"/>
            <a:pathLst>
              <a:path w="4550968" h="36000">
                <a:moveTo>
                  <a:pt x="18000" y="0"/>
                </a:moveTo>
                <a:lnTo>
                  <a:pt x="774000" y="0"/>
                </a:lnTo>
                <a:cubicBezTo>
                  <a:pt x="778971" y="0"/>
                  <a:pt x="783471" y="2015"/>
                  <a:pt x="786728" y="5272"/>
                </a:cubicBezTo>
                <a:lnTo>
                  <a:pt x="788272" y="9000"/>
                </a:lnTo>
                <a:lnTo>
                  <a:pt x="4550968" y="9000"/>
                </a:lnTo>
                <a:lnTo>
                  <a:pt x="4550968" y="27000"/>
                </a:lnTo>
                <a:lnTo>
                  <a:pt x="788272" y="27000"/>
                </a:lnTo>
                <a:lnTo>
                  <a:pt x="786728" y="30728"/>
                </a:lnTo>
                <a:cubicBezTo>
                  <a:pt x="783471" y="33986"/>
                  <a:pt x="778971" y="36000"/>
                  <a:pt x="774000" y="36000"/>
                </a:cubicBezTo>
                <a:lnTo>
                  <a:pt x="18000" y="36000"/>
                </a:lnTo>
                <a:cubicBezTo>
                  <a:pt x="8059" y="36000"/>
                  <a:pt x="0" y="27941"/>
                  <a:pt x="0" y="18000"/>
                </a:cubicBez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25648" y="5062687"/>
            <a:ext cx="5144152" cy="8725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1D5B60">
                    <a:alpha val="9000"/>
                  </a:srgbClr>
                </a:solidFill>
                <a:latin typeface="OPPOSans B"/>
                <a:ea typeface="OPPOSans B"/>
                <a:cs typeface="OPPOSans B"/>
              </a:rPr>
              <a:t>202X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49037" y="6082838"/>
            <a:ext cx="3357373" cy="305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>
                <a:ln w="3175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088463" y="6266180"/>
            <a:ext cx="720000" cy="1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04758" y="4034908"/>
            <a:ext cx="1974924" cy="1974924"/>
          </a:xfrm>
          <a:prstGeom prst="ellipse">
            <a:avLst/>
          </a:prstGeom>
          <a:gradFill>
            <a:gsLst>
              <a:gs pos="0">
                <a:schemeClr val="accent1">
                  <a:lumMod val="25000"/>
                  <a:lumOff val="75000"/>
                  <a:alpha val="100000"/>
                </a:schemeClr>
              </a:gs>
              <a:gs pos="74000">
                <a:schemeClr val="bg1">
                  <a:alpha val="0"/>
                </a:schemeClr>
              </a:gs>
              <a:gs pos="8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102652" flipH="0" flipV="0">
            <a:off x="5395356" y="3805113"/>
            <a:ext cx="280593" cy="264928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20825219" flipH="0" flipV="0">
            <a:off x="4328708" y="5450387"/>
            <a:ext cx="210948" cy="199171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0185910" flipH="0" flipV="0">
            <a:off x="3482347" y="3975698"/>
            <a:ext cx="2484907" cy="1468994"/>
          </a:xfrm>
          <a:prstGeom prst="ellipse">
            <a:avLst/>
          </a:prstGeom>
          <a:noFill/>
          <a:ln w="12700" cap="sq">
            <a:gradFill>
              <a:gsLst>
                <a:gs pos="5600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chemeClr val="accent1">
                    <a:lumMod val="50000"/>
                    <a:lumOff val="50000"/>
                    <a:alpha val="100000"/>
                  </a:schemeClr>
                </a:gs>
                <a:gs pos="100000">
                  <a:schemeClr val="accent1">
                    <a:lumMod val="50000"/>
                    <a:lumOff val="50000"/>
                    <a:alpha val="100000"/>
                  </a:schemeClr>
                </a:gs>
              </a:gsLst>
              <a:lin ang="27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113600" y="4837416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8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763391" y="-1868595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5557589" flipH="1" flipV="0">
            <a:off x="6771648" y="1282059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512560" y="1074338"/>
            <a:ext cx="5115724" cy="5115724"/>
          </a:xfrm>
          <a:prstGeom prst="donut">
            <a:avLst>
              <a:gd name="adj" fmla="val 4071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861289" flipH="0" flipV="0">
            <a:off x="6353685" y="812744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1158900" y="999594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1158900" y="900877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1158900" y="802161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899257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1040008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80759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1321509" y="6233362"/>
            <a:ext cx="192712" cy="219656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598715" y="730371"/>
            <a:ext cx="4542893" cy="60310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标题 1"/>
          <p:cNvSpPr txBox="1"/>
          <p:nvPr/>
        </p:nvSpPr>
        <p:spPr>
          <a:xfrm rot="0" flipH="0" flipV="0">
            <a:off x="2494752" y="658003"/>
            <a:ext cx="1122677" cy="2184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30400" y="1997488"/>
            <a:ext cx="2520000" cy="792000"/>
          </a:xfrm>
          <a:prstGeom prst="parallelogram">
            <a:avLst>
              <a:gd name="adj" fmla="val 29957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 rot="0" flipH="0" flipV="0">
            <a:off x="660400" y="4098113"/>
            <a:ext cx="30600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  <a:headEnd type="oval"/>
            <a:tailEnd type="oval"/>
          </a:ln>
        </p:spPr>
      </p:cxnSp>
      <p:sp>
        <p:nvSpPr>
          <p:cNvPr id="5" name="标题 1"/>
          <p:cNvSpPr txBox="1"/>
          <p:nvPr/>
        </p:nvSpPr>
        <p:spPr>
          <a:xfrm rot="0" flipH="0" flipV="0">
            <a:off x="750400" y="4215889"/>
            <a:ext cx="2880000" cy="14663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72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物业服务是指对各类物业及其配套设施进行维护、管理、修缮等服务，以确保物业的正常使用和增值。它包括但不限于清洁、安保、绿化、维修等基础服务，以及增值服务如家政、租赁代理等。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50400" y="3344288"/>
            <a:ext cx="2880000" cy="64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物业服务的基本概念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829650" y="1997488"/>
            <a:ext cx="2520000" cy="792000"/>
          </a:xfrm>
          <a:prstGeom prst="parallelogram">
            <a:avLst>
              <a:gd name="adj" fmla="val 29957"/>
            </a:avLst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rot="0" flipH="0" flipV="0">
            <a:off x="4559650" y="4098113"/>
            <a:ext cx="3060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miter/>
            <a:headEnd type="oval"/>
            <a:tailEnd type="oval"/>
          </a:ln>
        </p:spPr>
      </p:cxnSp>
      <p:sp>
        <p:nvSpPr>
          <p:cNvPr id="9" name="标题 1"/>
          <p:cNvSpPr txBox="1"/>
          <p:nvPr/>
        </p:nvSpPr>
        <p:spPr>
          <a:xfrm rot="0" flipH="0" flipV="0">
            <a:off x="4649650" y="4215889"/>
            <a:ext cx="2880000" cy="14663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物业服务的业务范围广泛，涉及住宅小区、商业综合体、办公楼宇等多种类型的物业。服务内容根据物业类型和客户需求有所不同，旨在提升物业价值和客户满意度。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49650" y="3344288"/>
            <a:ext cx="2880000" cy="64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物业服务的业务范围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728900" y="1997488"/>
            <a:ext cx="2520000" cy="792000"/>
          </a:xfrm>
          <a:prstGeom prst="parallelogram">
            <a:avLst>
              <a:gd name="adj" fmla="val 29957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0" flipV="0">
            <a:off x="8458900" y="4098113"/>
            <a:ext cx="30600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  <a:headEnd type="oval"/>
            <a:tailEnd type="oval"/>
          </a:ln>
        </p:spPr>
      </p:cxnSp>
      <p:sp>
        <p:nvSpPr>
          <p:cNvPr id="13" name="标题 1"/>
          <p:cNvSpPr txBox="1"/>
          <p:nvPr/>
        </p:nvSpPr>
        <p:spPr>
          <a:xfrm rot="0" flipH="0" flipV="0">
            <a:off x="8548900" y="4215889"/>
            <a:ext cx="2880000" cy="14663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物业服务对于维护社区秩序、保障居民安全、提升居住体验具有重要作用。高质量的物业服务能够增强物业的市场竞争力，促进物业的保值增值。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548900" y="3344288"/>
            <a:ext cx="2880000" cy="64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物业服务的重要性</a:t>
            </a:r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9144000" y="1524000"/>
            <a:ext cx="1701800" cy="1701800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5232400" y="1621020"/>
            <a:ext cx="1714500" cy="1714500"/>
          </a:xfrm>
          <a:prstGeom prst="rect">
            <a:avLst/>
          </a:prstGeom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333500" y="1511300"/>
            <a:ext cx="1714500" cy="1714500"/>
          </a:xfrm>
          <a:prstGeom prst="rect">
            <a:avLst/>
          </a:prstGeom>
        </p:spPr>
      </p:pic>
      <p:sp>
        <p:nvSpPr>
          <p:cNvPr id="18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83617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物业服务定义与范畴</a:t>
            </a: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709419" y="2735054"/>
            <a:ext cx="838263" cy="100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49037" y="817154"/>
            <a:ext cx="1703568" cy="21154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0248" y="1960335"/>
            <a:ext cx="2065513" cy="88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5648" y="2895905"/>
            <a:ext cx="5470352" cy="1812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5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物业管理流程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523046" y="2345672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07578" y="1981773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9037" y="1909170"/>
            <a:ext cx="2160000" cy="3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74070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02072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6068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25648" y="4952085"/>
            <a:ext cx="4550968" cy="36000"/>
          </a:xfrm>
          <a:custGeom>
            <a:avLst/>
            <a:gdLst>
              <a:gd name="connsiteX0" fmla="*/ 18000 w 4550968"/>
              <a:gd name="connsiteY0" fmla="*/ 0 h 36000"/>
              <a:gd name="connsiteX1" fmla="*/ 774000 w 4550968"/>
              <a:gd name="connsiteY1" fmla="*/ 0 h 36000"/>
              <a:gd name="connsiteX2" fmla="*/ 786728 w 4550968"/>
              <a:gd name="connsiteY2" fmla="*/ 5272 h 36000"/>
              <a:gd name="connsiteX3" fmla="*/ 788272 w 4550968"/>
              <a:gd name="connsiteY3" fmla="*/ 9000 h 36000"/>
              <a:gd name="connsiteX4" fmla="*/ 4550968 w 4550968"/>
              <a:gd name="connsiteY4" fmla="*/ 9000 h 36000"/>
              <a:gd name="connsiteX5" fmla="*/ 4550968 w 4550968"/>
              <a:gd name="connsiteY5" fmla="*/ 27000 h 36000"/>
              <a:gd name="connsiteX6" fmla="*/ 788272 w 4550968"/>
              <a:gd name="connsiteY6" fmla="*/ 27000 h 36000"/>
              <a:gd name="connsiteX7" fmla="*/ 786728 w 4550968"/>
              <a:gd name="connsiteY7" fmla="*/ 30728 h 36000"/>
              <a:gd name="connsiteX8" fmla="*/ 774000 w 4550968"/>
              <a:gd name="connsiteY8" fmla="*/ 36000 h 36000"/>
              <a:gd name="connsiteX9" fmla="*/ 18000 w 4550968"/>
              <a:gd name="connsiteY9" fmla="*/ 36000 h 36000"/>
              <a:gd name="connsiteX10" fmla="*/ 0 w 4550968"/>
              <a:gd name="connsiteY10" fmla="*/ 18000 h 36000"/>
              <a:gd name="connsiteX11" fmla="*/ 18000 w 4550968"/>
              <a:gd name="connsiteY11" fmla="*/ 0 h 36000"/>
            </a:gdLst>
            <a:rect l="l" t="t" r="r" b="b"/>
            <a:pathLst>
              <a:path w="4550968" h="36000">
                <a:moveTo>
                  <a:pt x="18000" y="0"/>
                </a:moveTo>
                <a:lnTo>
                  <a:pt x="774000" y="0"/>
                </a:lnTo>
                <a:cubicBezTo>
                  <a:pt x="778971" y="0"/>
                  <a:pt x="783471" y="2015"/>
                  <a:pt x="786728" y="5272"/>
                </a:cubicBezTo>
                <a:lnTo>
                  <a:pt x="788272" y="9000"/>
                </a:lnTo>
                <a:lnTo>
                  <a:pt x="4550968" y="9000"/>
                </a:lnTo>
                <a:lnTo>
                  <a:pt x="4550968" y="27000"/>
                </a:lnTo>
                <a:lnTo>
                  <a:pt x="788272" y="27000"/>
                </a:lnTo>
                <a:lnTo>
                  <a:pt x="786728" y="30728"/>
                </a:lnTo>
                <a:cubicBezTo>
                  <a:pt x="783471" y="33986"/>
                  <a:pt x="778971" y="36000"/>
                  <a:pt x="774000" y="36000"/>
                </a:cubicBezTo>
                <a:lnTo>
                  <a:pt x="18000" y="36000"/>
                </a:lnTo>
                <a:cubicBezTo>
                  <a:pt x="8059" y="36000"/>
                  <a:pt x="0" y="27941"/>
                  <a:pt x="0" y="18000"/>
                </a:cubicBez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25648" y="5062687"/>
            <a:ext cx="5144152" cy="8725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1D5B60">
                    <a:alpha val="9000"/>
                  </a:srgbClr>
                </a:solidFill>
                <a:latin typeface="OPPOSans B"/>
                <a:ea typeface="OPPOSans B"/>
                <a:cs typeface="OPPOSans B"/>
              </a:rPr>
              <a:t>202X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49037" y="6082838"/>
            <a:ext cx="3357373" cy="305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>
                <a:ln w="3175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088463" y="6266180"/>
            <a:ext cx="720000" cy="1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04758" y="4034908"/>
            <a:ext cx="1974924" cy="1974924"/>
          </a:xfrm>
          <a:prstGeom prst="ellipse">
            <a:avLst/>
          </a:prstGeom>
          <a:gradFill>
            <a:gsLst>
              <a:gs pos="0">
                <a:schemeClr val="accent1">
                  <a:lumMod val="25000"/>
                  <a:lumOff val="75000"/>
                  <a:alpha val="100000"/>
                </a:schemeClr>
              </a:gs>
              <a:gs pos="74000">
                <a:schemeClr val="bg1">
                  <a:alpha val="0"/>
                </a:schemeClr>
              </a:gs>
              <a:gs pos="8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102652" flipH="0" flipV="0">
            <a:off x="5395356" y="3805113"/>
            <a:ext cx="280593" cy="264928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20825219" flipH="0" flipV="0">
            <a:off x="4328708" y="5450387"/>
            <a:ext cx="210948" cy="199171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0185910" flipH="0" flipV="0">
            <a:off x="3482347" y="3975698"/>
            <a:ext cx="2484907" cy="1468994"/>
          </a:xfrm>
          <a:prstGeom prst="ellipse">
            <a:avLst/>
          </a:prstGeom>
          <a:noFill/>
          <a:ln w="12700" cap="sq">
            <a:gradFill>
              <a:gsLst>
                <a:gs pos="5600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chemeClr val="accent1">
                    <a:lumMod val="50000"/>
                    <a:lumOff val="50000"/>
                    <a:alpha val="100000"/>
                  </a:schemeClr>
                </a:gs>
                <a:gs pos="100000">
                  <a:schemeClr val="accent1">
                    <a:lumMod val="50000"/>
                    <a:lumOff val="50000"/>
                    <a:alpha val="100000"/>
                  </a:schemeClr>
                </a:gs>
              </a:gsLst>
              <a:lin ang="27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113600" y="4837416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8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763391" y="-1868595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5557589" flipH="1" flipV="0">
            <a:off x="6771648" y="1282059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512560" y="1074338"/>
            <a:ext cx="5115724" cy="5115724"/>
          </a:xfrm>
          <a:prstGeom prst="donut">
            <a:avLst>
              <a:gd name="adj" fmla="val 4071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861289" flipH="0" flipV="0">
            <a:off x="6353685" y="812744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1158900" y="999594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1158900" y="900877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1158900" y="802161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899257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1040008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80759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1321509" y="6233362"/>
            <a:ext cx="192712" cy="219656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598715" y="730371"/>
            <a:ext cx="4542893" cy="60310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标题 1"/>
          <p:cNvSpPr txBox="1"/>
          <p:nvPr/>
        </p:nvSpPr>
        <p:spPr>
          <a:xfrm rot="0" flipH="0" flipV="0">
            <a:off x="2494752" y="658003"/>
            <a:ext cx="1122677" cy="2184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16000" y="2012200"/>
            <a:ext cx="11160000" cy="3240000"/>
          </a:xfrm>
          <a:prstGeom prst="roundRect">
            <a:avLst>
              <a:gd name="adj" fmla="val 6002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349900" y="1662678"/>
            <a:ext cx="3046331" cy="3939044"/>
          </a:xfrm>
          <a:custGeom>
            <a:avLst/>
            <a:gdLst>
              <a:gd name="connsiteX0" fmla="*/ 3143250 w 4284811"/>
              <a:gd name="connsiteY0" fmla="*/ 5085017 h 6064091"/>
              <a:gd name="connsiteX1" fmla="*/ 3099435 w 4284811"/>
              <a:gd name="connsiteY1" fmla="*/ 5543550 h 6064091"/>
              <a:gd name="connsiteX2" fmla="*/ 3286125 w 4284811"/>
              <a:gd name="connsiteY2" fmla="*/ 5926836 h 6064091"/>
              <a:gd name="connsiteX3" fmla="*/ 2559749 w 4284811"/>
              <a:gd name="connsiteY3" fmla="*/ 6064092 h 6064091"/>
              <a:gd name="connsiteX4" fmla="*/ 339662 w 4284811"/>
              <a:gd name="connsiteY4" fmla="*/ 6064092 h 6064091"/>
              <a:gd name="connsiteX5" fmla="*/ 0 w 4284811"/>
              <a:gd name="connsiteY5" fmla="*/ 5724525 h 6064091"/>
              <a:gd name="connsiteX6" fmla="*/ 0 w 4284811"/>
              <a:gd name="connsiteY6" fmla="*/ 339662 h 6064091"/>
              <a:gd name="connsiteX7" fmla="*/ 339662 w 4284811"/>
              <a:gd name="connsiteY7" fmla="*/ 0 h 6064091"/>
              <a:gd name="connsiteX8" fmla="*/ 3941445 w 4284811"/>
              <a:gd name="connsiteY8" fmla="*/ 0 h 6064091"/>
              <a:gd name="connsiteX9" fmla="*/ 4281107 w 4284811"/>
              <a:gd name="connsiteY9" fmla="*/ 337852 h 6064091"/>
              <a:gd name="connsiteX10" fmla="*/ 4279011 w 4284811"/>
              <a:gd name="connsiteY10" fmla="*/ 2657951 h 6064091"/>
              <a:gd name="connsiteX11" fmla="*/ 4190714 w 4284811"/>
              <a:gd name="connsiteY11" fmla="*/ 3344609 h 6064091"/>
              <a:gd name="connsiteX12" fmla="*/ 3143250 w 4284811"/>
              <a:gd name="connsiteY12" fmla="*/ 5085017 h 6064091"/>
            </a:gdLst>
            <a:rect l="l" t="t" r="r" b="b"/>
            <a:pathLst>
              <a:path w="4284811" h="6064091">
                <a:moveTo>
                  <a:pt x="3143250" y="5085017"/>
                </a:moveTo>
                <a:cubicBezTo>
                  <a:pt x="3011281" y="5203032"/>
                  <a:pt x="2992203" y="5402676"/>
                  <a:pt x="3099435" y="5543550"/>
                </a:cubicBezTo>
                <a:cubicBezTo>
                  <a:pt x="3209925" y="5688235"/>
                  <a:pt x="3315843" y="5854732"/>
                  <a:pt x="3286125" y="5926836"/>
                </a:cubicBezTo>
                <a:cubicBezTo>
                  <a:pt x="3228975" y="6064092"/>
                  <a:pt x="3133725" y="6064092"/>
                  <a:pt x="2559749" y="6064092"/>
                </a:cubicBezTo>
                <a:lnTo>
                  <a:pt x="339662" y="6064092"/>
                </a:lnTo>
                <a:cubicBezTo>
                  <a:pt x="152130" y="6064044"/>
                  <a:pt x="105" y="5912053"/>
                  <a:pt x="0" y="5724525"/>
                </a:cubicBezTo>
                <a:lnTo>
                  <a:pt x="0" y="339662"/>
                </a:lnTo>
                <a:cubicBezTo>
                  <a:pt x="53" y="152093"/>
                  <a:pt x="152093" y="53"/>
                  <a:pt x="339662" y="0"/>
                </a:cubicBezTo>
                <a:lnTo>
                  <a:pt x="3941445" y="0"/>
                </a:lnTo>
                <a:cubicBezTo>
                  <a:pt x="4128335" y="-3"/>
                  <a:pt x="4280107" y="150969"/>
                  <a:pt x="4281107" y="337852"/>
                </a:cubicBezTo>
                <a:cubicBezTo>
                  <a:pt x="4284155" y="895160"/>
                  <a:pt x="4288536" y="2010061"/>
                  <a:pt x="4279011" y="2657951"/>
                </a:cubicBezTo>
                <a:cubicBezTo>
                  <a:pt x="4275392" y="2902649"/>
                  <a:pt x="4221861" y="3200400"/>
                  <a:pt x="4190714" y="3344609"/>
                </a:cubicBezTo>
                <a:cubicBezTo>
                  <a:pt x="4005358" y="4202716"/>
                  <a:pt x="3467100" y="4795076"/>
                  <a:pt x="3143250" y="5085017"/>
                </a:cubicBezTo>
                <a:close/>
              </a:path>
            </a:pathLst>
          </a:custGeom>
          <a:gradFill>
            <a:gsLst>
              <a:gs pos="4000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49842" y="4713877"/>
            <a:ext cx="6850388" cy="124026"/>
          </a:xfrm>
          <a:custGeom>
            <a:avLst/>
            <a:gdLst>
              <a:gd name="connsiteX0" fmla="*/ 12192000 w 12192000"/>
              <a:gd name="connsiteY0" fmla="*/ 0 h 318313"/>
              <a:gd name="connsiteX1" fmla="*/ 0 w 12192000"/>
              <a:gd name="connsiteY1" fmla="*/ 0 h 318313"/>
              <a:gd name="connsiteX2" fmla="*/ 0 w 12192000"/>
              <a:gd name="connsiteY2" fmla="*/ 114112 h 318313"/>
              <a:gd name="connsiteX3" fmla="*/ 11795610 w 12192000"/>
              <a:gd name="connsiteY3" fmla="*/ 114112 h 318313"/>
              <a:gd name="connsiteX4" fmla="*/ 11795610 w 12192000"/>
              <a:gd name="connsiteY4" fmla="*/ 318313 h 318313"/>
              <a:gd name="connsiteX5" fmla="*/ 12192000 w 12192000"/>
              <a:gd name="connsiteY5" fmla="*/ 0 h 318313"/>
            </a:gdLst>
            <a:rect l="l" t="t" r="r" b="b"/>
            <a:pathLst>
              <a:path w="12192000" h="318313">
                <a:moveTo>
                  <a:pt x="12192000" y="0"/>
                </a:moveTo>
                <a:lnTo>
                  <a:pt x="0" y="0"/>
                </a:lnTo>
                <a:lnTo>
                  <a:pt x="0" y="114112"/>
                </a:lnTo>
                <a:lnTo>
                  <a:pt x="11795610" y="114112"/>
                </a:lnTo>
                <a:lnTo>
                  <a:pt x="11795610" y="318313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/>
              </a:gs>
            </a:gsLst>
            <a:lin ang="0" scaled="0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56904" y="2895877"/>
            <a:ext cx="3312000" cy="15576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物业客户服务流程包括接待、咨询、投诉处理等环节。高效的客户服务流程能够快速响应业主需求，提升服务满意度。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956904" y="2274073"/>
            <a:ext cx="3312000" cy="55177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客户服务流程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650039" y="2895877"/>
            <a:ext cx="3312000" cy="15576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环境维护流程涉及清洁、绿化、垃圾处理等方面，是物业服务中的重要组成部分。良好的环境维护能够为业主创造舒适的居住环境。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650039" y="2274073"/>
            <a:ext cx="3312000" cy="55177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环境维护流程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703065" y="2832036"/>
            <a:ext cx="2340000" cy="152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安全管理流程包括门禁管理、监控、巡逻等，是保障业主人身和财产安全的关键环节。严格的安全管理流程能够有效预防和减少安全事故的发生。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703065" y="1804973"/>
            <a:ext cx="2340000" cy="88621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安全管理流程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402937" y="4067187"/>
            <a:ext cx="854207" cy="1445378"/>
          </a:xfrm>
          <a:custGeom>
            <a:avLst/>
            <a:gdLst>
              <a:gd name="connsiteX0" fmla="*/ 0 w 1201483"/>
              <a:gd name="connsiteY0" fmla="*/ 1588008 h 2225135"/>
              <a:gd name="connsiteX1" fmla="*/ 398240 w 1201483"/>
              <a:gd name="connsiteY1" fmla="*/ 2225135 h 2225135"/>
              <a:gd name="connsiteX2" fmla="*/ 1201483 w 1201483"/>
              <a:gd name="connsiteY2" fmla="*/ 0 h 2225135"/>
              <a:gd name="connsiteX3" fmla="*/ 0 w 1201483"/>
              <a:gd name="connsiteY3" fmla="*/ 1588008 h 2225135"/>
            </a:gdLst>
            <a:rect l="l" t="t" r="r" b="b"/>
            <a:pathLst>
              <a:path w="1201483" h="2225135">
                <a:moveTo>
                  <a:pt x="0" y="1588008"/>
                </a:moveTo>
                <a:cubicBezTo>
                  <a:pt x="0" y="1588008"/>
                  <a:pt x="456438" y="2085023"/>
                  <a:pt x="398240" y="2225135"/>
                </a:cubicBezTo>
                <a:cubicBezTo>
                  <a:pt x="653796" y="1604772"/>
                  <a:pt x="837247" y="1073087"/>
                  <a:pt x="1201483" y="0"/>
                </a:cubicBezTo>
                <a:cubicBezTo>
                  <a:pt x="836581" y="1030510"/>
                  <a:pt x="0" y="1588008"/>
                  <a:pt x="0" y="1588008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83617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日常管理流程</a:t>
            </a: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709419" y="2735054"/>
            <a:ext cx="838263" cy="100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49037" y="817154"/>
            <a:ext cx="1703568" cy="21154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0248" y="1960335"/>
            <a:ext cx="2065513" cy="88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5648" y="2895905"/>
            <a:ext cx="5470352" cy="1812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5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物业服务创新与发展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523046" y="2345672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07578" y="1981773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9037" y="1909170"/>
            <a:ext cx="2160000" cy="3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74070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02072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6068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25648" y="4952085"/>
            <a:ext cx="4550968" cy="36000"/>
          </a:xfrm>
          <a:custGeom>
            <a:avLst/>
            <a:gdLst>
              <a:gd name="connsiteX0" fmla="*/ 18000 w 4550968"/>
              <a:gd name="connsiteY0" fmla="*/ 0 h 36000"/>
              <a:gd name="connsiteX1" fmla="*/ 774000 w 4550968"/>
              <a:gd name="connsiteY1" fmla="*/ 0 h 36000"/>
              <a:gd name="connsiteX2" fmla="*/ 786728 w 4550968"/>
              <a:gd name="connsiteY2" fmla="*/ 5272 h 36000"/>
              <a:gd name="connsiteX3" fmla="*/ 788272 w 4550968"/>
              <a:gd name="connsiteY3" fmla="*/ 9000 h 36000"/>
              <a:gd name="connsiteX4" fmla="*/ 4550968 w 4550968"/>
              <a:gd name="connsiteY4" fmla="*/ 9000 h 36000"/>
              <a:gd name="connsiteX5" fmla="*/ 4550968 w 4550968"/>
              <a:gd name="connsiteY5" fmla="*/ 27000 h 36000"/>
              <a:gd name="connsiteX6" fmla="*/ 788272 w 4550968"/>
              <a:gd name="connsiteY6" fmla="*/ 27000 h 36000"/>
              <a:gd name="connsiteX7" fmla="*/ 786728 w 4550968"/>
              <a:gd name="connsiteY7" fmla="*/ 30728 h 36000"/>
              <a:gd name="connsiteX8" fmla="*/ 774000 w 4550968"/>
              <a:gd name="connsiteY8" fmla="*/ 36000 h 36000"/>
              <a:gd name="connsiteX9" fmla="*/ 18000 w 4550968"/>
              <a:gd name="connsiteY9" fmla="*/ 36000 h 36000"/>
              <a:gd name="connsiteX10" fmla="*/ 0 w 4550968"/>
              <a:gd name="connsiteY10" fmla="*/ 18000 h 36000"/>
              <a:gd name="connsiteX11" fmla="*/ 18000 w 4550968"/>
              <a:gd name="connsiteY11" fmla="*/ 0 h 36000"/>
            </a:gdLst>
            <a:rect l="l" t="t" r="r" b="b"/>
            <a:pathLst>
              <a:path w="4550968" h="36000">
                <a:moveTo>
                  <a:pt x="18000" y="0"/>
                </a:moveTo>
                <a:lnTo>
                  <a:pt x="774000" y="0"/>
                </a:lnTo>
                <a:cubicBezTo>
                  <a:pt x="778971" y="0"/>
                  <a:pt x="783471" y="2015"/>
                  <a:pt x="786728" y="5272"/>
                </a:cubicBezTo>
                <a:lnTo>
                  <a:pt x="788272" y="9000"/>
                </a:lnTo>
                <a:lnTo>
                  <a:pt x="4550968" y="9000"/>
                </a:lnTo>
                <a:lnTo>
                  <a:pt x="4550968" y="27000"/>
                </a:lnTo>
                <a:lnTo>
                  <a:pt x="788272" y="27000"/>
                </a:lnTo>
                <a:lnTo>
                  <a:pt x="786728" y="30728"/>
                </a:lnTo>
                <a:cubicBezTo>
                  <a:pt x="783471" y="33986"/>
                  <a:pt x="778971" y="36000"/>
                  <a:pt x="774000" y="36000"/>
                </a:cubicBezTo>
                <a:lnTo>
                  <a:pt x="18000" y="36000"/>
                </a:lnTo>
                <a:cubicBezTo>
                  <a:pt x="8059" y="36000"/>
                  <a:pt x="0" y="27941"/>
                  <a:pt x="0" y="18000"/>
                </a:cubicBez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25648" y="5062687"/>
            <a:ext cx="5144152" cy="8725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1D5B60">
                    <a:alpha val="9000"/>
                  </a:srgbClr>
                </a:solidFill>
                <a:latin typeface="OPPOSans B"/>
                <a:ea typeface="OPPOSans B"/>
                <a:cs typeface="OPPOSans B"/>
              </a:rPr>
              <a:t>202X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49037" y="6082838"/>
            <a:ext cx="3357373" cy="305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>
                <a:ln w="3175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088463" y="6266180"/>
            <a:ext cx="720000" cy="1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04758" y="4034908"/>
            <a:ext cx="1974924" cy="1974924"/>
          </a:xfrm>
          <a:prstGeom prst="ellipse">
            <a:avLst/>
          </a:prstGeom>
          <a:gradFill>
            <a:gsLst>
              <a:gs pos="0">
                <a:schemeClr val="accent1">
                  <a:lumMod val="25000"/>
                  <a:lumOff val="75000"/>
                  <a:alpha val="100000"/>
                </a:schemeClr>
              </a:gs>
              <a:gs pos="74000">
                <a:schemeClr val="bg1">
                  <a:alpha val="0"/>
                </a:schemeClr>
              </a:gs>
              <a:gs pos="8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102652" flipH="0" flipV="0">
            <a:off x="5395356" y="3805113"/>
            <a:ext cx="280593" cy="264928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20825219" flipH="0" flipV="0">
            <a:off x="4328708" y="5450387"/>
            <a:ext cx="210948" cy="199171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0185910" flipH="0" flipV="0">
            <a:off x="3482347" y="3975698"/>
            <a:ext cx="2484907" cy="1468994"/>
          </a:xfrm>
          <a:prstGeom prst="ellipse">
            <a:avLst/>
          </a:prstGeom>
          <a:noFill/>
          <a:ln w="12700" cap="sq">
            <a:gradFill>
              <a:gsLst>
                <a:gs pos="5600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chemeClr val="accent1">
                    <a:lumMod val="50000"/>
                    <a:lumOff val="50000"/>
                    <a:alpha val="100000"/>
                  </a:schemeClr>
                </a:gs>
                <a:gs pos="100000">
                  <a:schemeClr val="accent1">
                    <a:lumMod val="50000"/>
                    <a:lumOff val="50000"/>
                    <a:alpha val="100000"/>
                  </a:schemeClr>
                </a:gs>
              </a:gsLst>
              <a:lin ang="27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113600" y="4837416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8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763391" y="-1868595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5557589" flipH="1" flipV="0">
            <a:off x="6771648" y="1282059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512560" y="1074338"/>
            <a:ext cx="5115724" cy="5115724"/>
          </a:xfrm>
          <a:prstGeom prst="donut">
            <a:avLst>
              <a:gd name="adj" fmla="val 4071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861289" flipH="0" flipV="0">
            <a:off x="6353685" y="812744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1158900" y="999594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1158900" y="900877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1158900" y="802161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899257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1040008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80759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1321509" y="6233362"/>
            <a:ext cx="192712" cy="219656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598715" y="730371"/>
            <a:ext cx="4542893" cy="60310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标题 1"/>
          <p:cNvSpPr txBox="1"/>
          <p:nvPr/>
        </p:nvSpPr>
        <p:spPr>
          <a:xfrm rot="0" flipH="0" flipV="0">
            <a:off x="2494752" y="658003"/>
            <a:ext cx="1122677" cy="2184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019893" y="1758008"/>
            <a:ext cx="2862415" cy="3677505"/>
          </a:xfrm>
          <a:prstGeom prst="roundRect">
            <a:avLst>
              <a:gd name="adj" fmla="val 3013"/>
            </a:avLst>
          </a:prstGeom>
          <a:solidFill>
            <a:schemeClr val="bg1"/>
          </a:solidFill>
          <a:ln w="25400" cap="sq">
            <a:solidFill>
              <a:schemeClr val="bg1">
                <a:lumMod val="95000"/>
              </a:schemeClr>
            </a:solidFill>
            <a:miter/>
          </a:ln>
          <a:effectLst>
            <a:outerShdw dist="0" blurRad="228600" dir="0" sx="98000" sy="98000" kx="0" ky="0" algn="ctr" rotWithShape="0">
              <a:schemeClr val="tx1">
                <a:lumMod val="75000"/>
                <a:lumOff val="25000"/>
                <a:alpha val="2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19893" y="1843369"/>
            <a:ext cx="2862415" cy="690077"/>
          </a:xfrm>
          <a:custGeom>
            <a:avLst/>
            <a:gdLst>
              <a:gd name="connsiteX0" fmla="*/ 104959 w 3483534"/>
              <a:gd name="connsiteY0" fmla="*/ 0 h 697102"/>
              <a:gd name="connsiteX1" fmla="*/ 3378575 w 3483534"/>
              <a:gd name="connsiteY1" fmla="*/ 0 h 697102"/>
              <a:gd name="connsiteX2" fmla="*/ 3483534 w 3483534"/>
              <a:gd name="connsiteY2" fmla="*/ 104959 h 697102"/>
              <a:gd name="connsiteX3" fmla="*/ 3483534 w 3483534"/>
              <a:gd name="connsiteY3" fmla="*/ 697102 h 697102"/>
              <a:gd name="connsiteX4" fmla="*/ 0 w 3483534"/>
              <a:gd name="connsiteY4" fmla="*/ 697102 h 697102"/>
              <a:gd name="connsiteX5" fmla="*/ 0 w 3483534"/>
              <a:gd name="connsiteY5" fmla="*/ 104959 h 697102"/>
              <a:gd name="connsiteX6" fmla="*/ 104959 w 3483534"/>
              <a:gd name="connsiteY6" fmla="*/ 0 h 697102"/>
            </a:gdLst>
            <a:rect l="l" t="t" r="r" b="b"/>
            <a:pathLst>
              <a:path w="3483534" h="697102">
                <a:moveTo>
                  <a:pt x="104959" y="0"/>
                </a:moveTo>
                <a:lnTo>
                  <a:pt x="3378575" y="0"/>
                </a:lnTo>
                <a:cubicBezTo>
                  <a:pt x="3436542" y="0"/>
                  <a:pt x="3483534" y="46992"/>
                  <a:pt x="3483534" y="104959"/>
                </a:cubicBezTo>
                <a:lnTo>
                  <a:pt x="3483534" y="697102"/>
                </a:lnTo>
                <a:lnTo>
                  <a:pt x="0" y="697102"/>
                </a:lnTo>
                <a:lnTo>
                  <a:pt x="0" y="104959"/>
                </a:lnTo>
                <a:cubicBezTo>
                  <a:pt x="0" y="46992"/>
                  <a:pt x="46992" y="0"/>
                  <a:pt x="10495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19893" y="1754732"/>
            <a:ext cx="2862415" cy="690077"/>
          </a:xfrm>
          <a:custGeom>
            <a:avLst/>
            <a:gdLst>
              <a:gd name="connsiteX0" fmla="*/ 104959 w 3483534"/>
              <a:gd name="connsiteY0" fmla="*/ 0 h 697102"/>
              <a:gd name="connsiteX1" fmla="*/ 3378575 w 3483534"/>
              <a:gd name="connsiteY1" fmla="*/ 0 h 697102"/>
              <a:gd name="connsiteX2" fmla="*/ 3483534 w 3483534"/>
              <a:gd name="connsiteY2" fmla="*/ 104959 h 697102"/>
              <a:gd name="connsiteX3" fmla="*/ 3483534 w 3483534"/>
              <a:gd name="connsiteY3" fmla="*/ 697102 h 697102"/>
              <a:gd name="connsiteX4" fmla="*/ 0 w 3483534"/>
              <a:gd name="connsiteY4" fmla="*/ 697102 h 697102"/>
              <a:gd name="connsiteX5" fmla="*/ 0 w 3483534"/>
              <a:gd name="connsiteY5" fmla="*/ 104959 h 697102"/>
              <a:gd name="connsiteX6" fmla="*/ 104959 w 3483534"/>
              <a:gd name="connsiteY6" fmla="*/ 0 h 697102"/>
            </a:gdLst>
            <a:rect l="l" t="t" r="r" b="b"/>
            <a:pathLst>
              <a:path w="3483534" h="697102">
                <a:moveTo>
                  <a:pt x="104959" y="0"/>
                </a:moveTo>
                <a:lnTo>
                  <a:pt x="3378575" y="0"/>
                </a:lnTo>
                <a:cubicBezTo>
                  <a:pt x="3436542" y="0"/>
                  <a:pt x="3483534" y="46992"/>
                  <a:pt x="3483534" y="104959"/>
                </a:cubicBezTo>
                <a:lnTo>
                  <a:pt x="3483534" y="697102"/>
                </a:lnTo>
                <a:lnTo>
                  <a:pt x="0" y="697102"/>
                </a:lnTo>
                <a:lnTo>
                  <a:pt x="0" y="104959"/>
                </a:lnTo>
                <a:cubicBezTo>
                  <a:pt x="0" y="46992"/>
                  <a:pt x="46992" y="0"/>
                  <a:pt x="104959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59350" y="1797436"/>
            <a:ext cx="252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智慧物业技术应用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664793" y="1758008"/>
            <a:ext cx="2862415" cy="3677505"/>
          </a:xfrm>
          <a:prstGeom prst="roundRect">
            <a:avLst>
              <a:gd name="adj" fmla="val 3013"/>
            </a:avLst>
          </a:prstGeom>
          <a:solidFill>
            <a:schemeClr val="bg1"/>
          </a:solidFill>
          <a:ln w="25400" cap="sq">
            <a:solidFill>
              <a:schemeClr val="bg1">
                <a:lumMod val="95000"/>
              </a:schemeClr>
            </a:solidFill>
            <a:miter/>
          </a:ln>
          <a:effectLst>
            <a:outerShdw dist="0" blurRad="228600" dir="0" sx="98000" sy="98000" kx="0" ky="0" algn="ctr" rotWithShape="0">
              <a:schemeClr val="tx1">
                <a:lumMod val="75000"/>
                <a:lumOff val="25000"/>
                <a:alpha val="2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664793" y="1843369"/>
            <a:ext cx="2862415" cy="690077"/>
          </a:xfrm>
          <a:custGeom>
            <a:avLst/>
            <a:gdLst>
              <a:gd name="connsiteX0" fmla="*/ 104959 w 3483534"/>
              <a:gd name="connsiteY0" fmla="*/ 0 h 697102"/>
              <a:gd name="connsiteX1" fmla="*/ 3378575 w 3483534"/>
              <a:gd name="connsiteY1" fmla="*/ 0 h 697102"/>
              <a:gd name="connsiteX2" fmla="*/ 3483534 w 3483534"/>
              <a:gd name="connsiteY2" fmla="*/ 104959 h 697102"/>
              <a:gd name="connsiteX3" fmla="*/ 3483534 w 3483534"/>
              <a:gd name="connsiteY3" fmla="*/ 697102 h 697102"/>
              <a:gd name="connsiteX4" fmla="*/ 0 w 3483534"/>
              <a:gd name="connsiteY4" fmla="*/ 697102 h 697102"/>
              <a:gd name="connsiteX5" fmla="*/ 0 w 3483534"/>
              <a:gd name="connsiteY5" fmla="*/ 104959 h 697102"/>
              <a:gd name="connsiteX6" fmla="*/ 104959 w 3483534"/>
              <a:gd name="connsiteY6" fmla="*/ 0 h 697102"/>
            </a:gdLst>
            <a:rect l="l" t="t" r="r" b="b"/>
            <a:pathLst>
              <a:path w="3483534" h="697102">
                <a:moveTo>
                  <a:pt x="104959" y="0"/>
                </a:moveTo>
                <a:lnTo>
                  <a:pt x="3378575" y="0"/>
                </a:lnTo>
                <a:cubicBezTo>
                  <a:pt x="3436542" y="0"/>
                  <a:pt x="3483534" y="46992"/>
                  <a:pt x="3483534" y="104959"/>
                </a:cubicBezTo>
                <a:lnTo>
                  <a:pt x="3483534" y="697102"/>
                </a:lnTo>
                <a:lnTo>
                  <a:pt x="0" y="697102"/>
                </a:lnTo>
                <a:lnTo>
                  <a:pt x="0" y="104959"/>
                </a:lnTo>
                <a:cubicBezTo>
                  <a:pt x="0" y="46992"/>
                  <a:pt x="46992" y="0"/>
                  <a:pt x="10495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664793" y="1754732"/>
            <a:ext cx="2862415" cy="690077"/>
          </a:xfrm>
          <a:custGeom>
            <a:avLst/>
            <a:gdLst>
              <a:gd name="connsiteX0" fmla="*/ 104959 w 3483534"/>
              <a:gd name="connsiteY0" fmla="*/ 0 h 697102"/>
              <a:gd name="connsiteX1" fmla="*/ 3378575 w 3483534"/>
              <a:gd name="connsiteY1" fmla="*/ 0 h 697102"/>
              <a:gd name="connsiteX2" fmla="*/ 3483534 w 3483534"/>
              <a:gd name="connsiteY2" fmla="*/ 104959 h 697102"/>
              <a:gd name="connsiteX3" fmla="*/ 3483534 w 3483534"/>
              <a:gd name="connsiteY3" fmla="*/ 697102 h 697102"/>
              <a:gd name="connsiteX4" fmla="*/ 0 w 3483534"/>
              <a:gd name="connsiteY4" fmla="*/ 697102 h 697102"/>
              <a:gd name="connsiteX5" fmla="*/ 0 w 3483534"/>
              <a:gd name="connsiteY5" fmla="*/ 104959 h 697102"/>
              <a:gd name="connsiteX6" fmla="*/ 104959 w 3483534"/>
              <a:gd name="connsiteY6" fmla="*/ 0 h 697102"/>
            </a:gdLst>
            <a:rect l="l" t="t" r="r" b="b"/>
            <a:pathLst>
              <a:path w="3483534" h="697102">
                <a:moveTo>
                  <a:pt x="104959" y="0"/>
                </a:moveTo>
                <a:lnTo>
                  <a:pt x="3378575" y="0"/>
                </a:lnTo>
                <a:cubicBezTo>
                  <a:pt x="3436542" y="0"/>
                  <a:pt x="3483534" y="46992"/>
                  <a:pt x="3483534" y="104959"/>
                </a:cubicBezTo>
                <a:lnTo>
                  <a:pt x="3483534" y="697102"/>
                </a:lnTo>
                <a:lnTo>
                  <a:pt x="0" y="697102"/>
                </a:lnTo>
                <a:lnTo>
                  <a:pt x="0" y="104959"/>
                </a:lnTo>
                <a:cubicBezTo>
                  <a:pt x="0" y="46992"/>
                  <a:pt x="46992" y="0"/>
                  <a:pt x="104959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829650" y="1797436"/>
            <a:ext cx="252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智慧物业服务模式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309693" y="1758008"/>
            <a:ext cx="2862415" cy="3677505"/>
          </a:xfrm>
          <a:prstGeom prst="roundRect">
            <a:avLst>
              <a:gd name="adj" fmla="val 3013"/>
            </a:avLst>
          </a:prstGeom>
          <a:solidFill>
            <a:schemeClr val="bg1"/>
          </a:solidFill>
          <a:ln w="25400" cap="sq">
            <a:solidFill>
              <a:schemeClr val="bg1">
                <a:lumMod val="95000"/>
              </a:schemeClr>
            </a:solidFill>
            <a:miter/>
          </a:ln>
          <a:effectLst>
            <a:outerShdw dist="0" blurRad="228600" dir="0" sx="98000" sy="98000" kx="0" ky="0" algn="ctr" rotWithShape="0">
              <a:schemeClr val="tx1">
                <a:lumMod val="75000"/>
                <a:lumOff val="25000"/>
                <a:alpha val="2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09693" y="1843369"/>
            <a:ext cx="2862415" cy="690077"/>
          </a:xfrm>
          <a:custGeom>
            <a:avLst/>
            <a:gdLst>
              <a:gd name="connsiteX0" fmla="*/ 104959 w 3483534"/>
              <a:gd name="connsiteY0" fmla="*/ 0 h 697102"/>
              <a:gd name="connsiteX1" fmla="*/ 3378575 w 3483534"/>
              <a:gd name="connsiteY1" fmla="*/ 0 h 697102"/>
              <a:gd name="connsiteX2" fmla="*/ 3483534 w 3483534"/>
              <a:gd name="connsiteY2" fmla="*/ 104959 h 697102"/>
              <a:gd name="connsiteX3" fmla="*/ 3483534 w 3483534"/>
              <a:gd name="connsiteY3" fmla="*/ 697102 h 697102"/>
              <a:gd name="connsiteX4" fmla="*/ 0 w 3483534"/>
              <a:gd name="connsiteY4" fmla="*/ 697102 h 697102"/>
              <a:gd name="connsiteX5" fmla="*/ 0 w 3483534"/>
              <a:gd name="connsiteY5" fmla="*/ 104959 h 697102"/>
              <a:gd name="connsiteX6" fmla="*/ 104959 w 3483534"/>
              <a:gd name="connsiteY6" fmla="*/ 0 h 697102"/>
            </a:gdLst>
            <a:rect l="l" t="t" r="r" b="b"/>
            <a:pathLst>
              <a:path w="3483534" h="697102">
                <a:moveTo>
                  <a:pt x="104959" y="0"/>
                </a:moveTo>
                <a:lnTo>
                  <a:pt x="3378575" y="0"/>
                </a:lnTo>
                <a:cubicBezTo>
                  <a:pt x="3436542" y="0"/>
                  <a:pt x="3483534" y="46992"/>
                  <a:pt x="3483534" y="104959"/>
                </a:cubicBezTo>
                <a:lnTo>
                  <a:pt x="3483534" y="697102"/>
                </a:lnTo>
                <a:lnTo>
                  <a:pt x="0" y="697102"/>
                </a:lnTo>
                <a:lnTo>
                  <a:pt x="0" y="104959"/>
                </a:lnTo>
                <a:cubicBezTo>
                  <a:pt x="0" y="46992"/>
                  <a:pt x="46992" y="0"/>
                  <a:pt x="10495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309693" y="1754732"/>
            <a:ext cx="2862415" cy="690077"/>
          </a:xfrm>
          <a:custGeom>
            <a:avLst/>
            <a:gdLst>
              <a:gd name="connsiteX0" fmla="*/ 104959 w 3483534"/>
              <a:gd name="connsiteY0" fmla="*/ 0 h 697102"/>
              <a:gd name="connsiteX1" fmla="*/ 3378575 w 3483534"/>
              <a:gd name="connsiteY1" fmla="*/ 0 h 697102"/>
              <a:gd name="connsiteX2" fmla="*/ 3483534 w 3483534"/>
              <a:gd name="connsiteY2" fmla="*/ 104959 h 697102"/>
              <a:gd name="connsiteX3" fmla="*/ 3483534 w 3483534"/>
              <a:gd name="connsiteY3" fmla="*/ 697102 h 697102"/>
              <a:gd name="connsiteX4" fmla="*/ 0 w 3483534"/>
              <a:gd name="connsiteY4" fmla="*/ 697102 h 697102"/>
              <a:gd name="connsiteX5" fmla="*/ 0 w 3483534"/>
              <a:gd name="connsiteY5" fmla="*/ 104959 h 697102"/>
              <a:gd name="connsiteX6" fmla="*/ 104959 w 3483534"/>
              <a:gd name="connsiteY6" fmla="*/ 0 h 697102"/>
            </a:gdLst>
            <a:rect l="l" t="t" r="r" b="b"/>
            <a:pathLst>
              <a:path w="3483534" h="697102">
                <a:moveTo>
                  <a:pt x="104959" y="0"/>
                </a:moveTo>
                <a:lnTo>
                  <a:pt x="3378575" y="0"/>
                </a:lnTo>
                <a:cubicBezTo>
                  <a:pt x="3436542" y="0"/>
                  <a:pt x="3483534" y="46992"/>
                  <a:pt x="3483534" y="104959"/>
                </a:cubicBezTo>
                <a:lnTo>
                  <a:pt x="3483534" y="697102"/>
                </a:lnTo>
                <a:lnTo>
                  <a:pt x="0" y="697102"/>
                </a:lnTo>
                <a:lnTo>
                  <a:pt x="0" y="104959"/>
                </a:lnTo>
                <a:cubicBezTo>
                  <a:pt x="0" y="46992"/>
                  <a:pt x="46992" y="0"/>
                  <a:pt x="104959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474550" y="1797436"/>
            <a:ext cx="252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智慧物业的挑战与机遇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473832" y="2640918"/>
            <a:ext cx="2534136" cy="2629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智慧物业的发展面临技术更新、数据安全等挑战，同时也为物业服务行业带来转型升级的机遇。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0" y="5988601"/>
            <a:ext cx="12192000" cy="710536"/>
          </a:xfrm>
          <a:custGeom>
            <a:avLst/>
            <a:gdLst>
              <a:gd name="connsiteX0" fmla="*/ 0 w 12192000"/>
              <a:gd name="connsiteY0" fmla="*/ 0 h 2548005"/>
              <a:gd name="connsiteX1" fmla="*/ 168614 w 12192000"/>
              <a:gd name="connsiteY1" fmla="*/ 119903 h 2548005"/>
              <a:gd name="connsiteX2" fmla="*/ 6096001 w 12192000"/>
              <a:gd name="connsiteY2" fmla="*/ 1930469 h 2548005"/>
              <a:gd name="connsiteX3" fmla="*/ 12023389 w 12192000"/>
              <a:gd name="connsiteY3" fmla="*/ 119903 h 2548005"/>
              <a:gd name="connsiteX4" fmla="*/ 12192000 w 12192000"/>
              <a:gd name="connsiteY4" fmla="*/ 1 h 2548005"/>
              <a:gd name="connsiteX5" fmla="*/ 12192000 w 12192000"/>
              <a:gd name="connsiteY5" fmla="*/ 2548005 h 2548005"/>
              <a:gd name="connsiteX6" fmla="*/ 0 w 12192000"/>
              <a:gd name="connsiteY6" fmla="*/ 2548005 h 2548005"/>
            </a:gdLst>
            <a:rect l="l" t="t" r="r" b="b"/>
            <a:pathLst>
              <a:path w="12192000" h="2548005">
                <a:moveTo>
                  <a:pt x="0" y="0"/>
                </a:moveTo>
                <a:lnTo>
                  <a:pt x="168614" y="119903"/>
                </a:lnTo>
                <a:cubicBezTo>
                  <a:pt x="1860621" y="1263000"/>
                  <a:pt x="3900363" y="1930469"/>
                  <a:pt x="6096001" y="1930469"/>
                </a:cubicBezTo>
                <a:cubicBezTo>
                  <a:pt x="8291639" y="1930469"/>
                  <a:pt x="10331382" y="1263000"/>
                  <a:pt x="12023389" y="119903"/>
                </a:cubicBezTo>
                <a:lnTo>
                  <a:pt x="12192000" y="1"/>
                </a:lnTo>
                <a:lnTo>
                  <a:pt x="12192000" y="2548005"/>
                </a:lnTo>
                <a:lnTo>
                  <a:pt x="0" y="25480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0" y="6075957"/>
            <a:ext cx="12192000" cy="710537"/>
          </a:xfrm>
          <a:custGeom>
            <a:avLst/>
            <a:gdLst>
              <a:gd name="connsiteX0" fmla="*/ 0 w 12192000"/>
              <a:gd name="connsiteY0" fmla="*/ 0 h 2548005"/>
              <a:gd name="connsiteX1" fmla="*/ 168614 w 12192000"/>
              <a:gd name="connsiteY1" fmla="*/ 119903 h 2548005"/>
              <a:gd name="connsiteX2" fmla="*/ 6096001 w 12192000"/>
              <a:gd name="connsiteY2" fmla="*/ 1930469 h 2548005"/>
              <a:gd name="connsiteX3" fmla="*/ 12023389 w 12192000"/>
              <a:gd name="connsiteY3" fmla="*/ 119903 h 2548005"/>
              <a:gd name="connsiteX4" fmla="*/ 12192000 w 12192000"/>
              <a:gd name="connsiteY4" fmla="*/ 1 h 2548005"/>
              <a:gd name="connsiteX5" fmla="*/ 12192000 w 12192000"/>
              <a:gd name="connsiteY5" fmla="*/ 2548005 h 2548005"/>
              <a:gd name="connsiteX6" fmla="*/ 0 w 12192000"/>
              <a:gd name="connsiteY6" fmla="*/ 2548005 h 2548005"/>
            </a:gdLst>
            <a:rect l="l" t="t" r="r" b="b"/>
            <a:pathLst>
              <a:path w="12192000" h="2548005">
                <a:moveTo>
                  <a:pt x="0" y="0"/>
                </a:moveTo>
                <a:lnTo>
                  <a:pt x="168614" y="119903"/>
                </a:lnTo>
                <a:cubicBezTo>
                  <a:pt x="1860621" y="1263000"/>
                  <a:pt x="3900363" y="1930469"/>
                  <a:pt x="6096001" y="1930469"/>
                </a:cubicBezTo>
                <a:cubicBezTo>
                  <a:pt x="8291639" y="1930469"/>
                  <a:pt x="10331382" y="1263000"/>
                  <a:pt x="12023389" y="119903"/>
                </a:cubicBezTo>
                <a:lnTo>
                  <a:pt x="12192000" y="1"/>
                </a:lnTo>
                <a:lnTo>
                  <a:pt x="12192000" y="2548005"/>
                </a:lnTo>
                <a:lnTo>
                  <a:pt x="0" y="254800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0" y="6149231"/>
            <a:ext cx="12192000" cy="710537"/>
          </a:xfrm>
          <a:custGeom>
            <a:avLst/>
            <a:gdLst>
              <a:gd name="connsiteX0" fmla="*/ 0 w 12192000"/>
              <a:gd name="connsiteY0" fmla="*/ 0 h 2548005"/>
              <a:gd name="connsiteX1" fmla="*/ 168614 w 12192000"/>
              <a:gd name="connsiteY1" fmla="*/ 119903 h 2548005"/>
              <a:gd name="connsiteX2" fmla="*/ 6096001 w 12192000"/>
              <a:gd name="connsiteY2" fmla="*/ 1930469 h 2548005"/>
              <a:gd name="connsiteX3" fmla="*/ 12023389 w 12192000"/>
              <a:gd name="connsiteY3" fmla="*/ 119903 h 2548005"/>
              <a:gd name="connsiteX4" fmla="*/ 12192000 w 12192000"/>
              <a:gd name="connsiteY4" fmla="*/ 1 h 2548005"/>
              <a:gd name="connsiteX5" fmla="*/ 12192000 w 12192000"/>
              <a:gd name="connsiteY5" fmla="*/ 2548005 h 2548005"/>
              <a:gd name="connsiteX6" fmla="*/ 0 w 12192000"/>
              <a:gd name="connsiteY6" fmla="*/ 2548005 h 2548005"/>
            </a:gdLst>
            <a:rect l="l" t="t" r="r" b="b"/>
            <a:pathLst>
              <a:path w="12192000" h="2548005">
                <a:moveTo>
                  <a:pt x="0" y="0"/>
                </a:moveTo>
                <a:lnTo>
                  <a:pt x="168614" y="119903"/>
                </a:lnTo>
                <a:cubicBezTo>
                  <a:pt x="1860621" y="1263000"/>
                  <a:pt x="3900363" y="1930469"/>
                  <a:pt x="6096001" y="1930469"/>
                </a:cubicBezTo>
                <a:cubicBezTo>
                  <a:pt x="8291639" y="1930469"/>
                  <a:pt x="10331382" y="1263000"/>
                  <a:pt x="12023389" y="119903"/>
                </a:cubicBezTo>
                <a:lnTo>
                  <a:pt x="12192000" y="1"/>
                </a:lnTo>
                <a:lnTo>
                  <a:pt x="12192000" y="2548005"/>
                </a:lnTo>
                <a:lnTo>
                  <a:pt x="0" y="25480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100000"/>
                </a:schemeClr>
              </a:gs>
              <a:gs pos="5300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08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16232" y="2640918"/>
            <a:ext cx="2534136" cy="2629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智慧物业服务模式强调线上线下融合，提供更加便捷、个性化的服务，如在线报修、缴费等，满足现代业主的服务需求。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171332" y="2640918"/>
            <a:ext cx="2534136" cy="2629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智慧物业通过物联网、大数据等技术提升物业服务的智能化水平，如智能门禁、能耗监测等，提高管理效率和业主体验。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783617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智慧物业的发展</a:t>
            </a: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99000">
              <a:schemeClr val="accent1">
                <a:lumMod val="10000"/>
                <a:lumOff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709419" y="2735054"/>
            <a:ext cx="838263" cy="100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49037" y="817154"/>
            <a:ext cx="1703568" cy="21154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0248" y="1960335"/>
            <a:ext cx="2065513" cy="88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5648" y="2895905"/>
            <a:ext cx="5470352" cy="1812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5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物业服务团队建设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523046" y="2345672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07578" y="1981773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9037" y="1909170"/>
            <a:ext cx="2160000" cy="3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74070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02072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6068" y="1455340"/>
            <a:ext cx="400202" cy="377860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62000">
                <a:schemeClr val="accent1">
                  <a:lumMod val="50000"/>
                  <a:lumOff val="5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25648" y="4952085"/>
            <a:ext cx="4550968" cy="36000"/>
          </a:xfrm>
          <a:custGeom>
            <a:avLst/>
            <a:gdLst>
              <a:gd name="connsiteX0" fmla="*/ 18000 w 4550968"/>
              <a:gd name="connsiteY0" fmla="*/ 0 h 36000"/>
              <a:gd name="connsiteX1" fmla="*/ 774000 w 4550968"/>
              <a:gd name="connsiteY1" fmla="*/ 0 h 36000"/>
              <a:gd name="connsiteX2" fmla="*/ 786728 w 4550968"/>
              <a:gd name="connsiteY2" fmla="*/ 5272 h 36000"/>
              <a:gd name="connsiteX3" fmla="*/ 788272 w 4550968"/>
              <a:gd name="connsiteY3" fmla="*/ 9000 h 36000"/>
              <a:gd name="connsiteX4" fmla="*/ 4550968 w 4550968"/>
              <a:gd name="connsiteY4" fmla="*/ 9000 h 36000"/>
              <a:gd name="connsiteX5" fmla="*/ 4550968 w 4550968"/>
              <a:gd name="connsiteY5" fmla="*/ 27000 h 36000"/>
              <a:gd name="connsiteX6" fmla="*/ 788272 w 4550968"/>
              <a:gd name="connsiteY6" fmla="*/ 27000 h 36000"/>
              <a:gd name="connsiteX7" fmla="*/ 786728 w 4550968"/>
              <a:gd name="connsiteY7" fmla="*/ 30728 h 36000"/>
              <a:gd name="connsiteX8" fmla="*/ 774000 w 4550968"/>
              <a:gd name="connsiteY8" fmla="*/ 36000 h 36000"/>
              <a:gd name="connsiteX9" fmla="*/ 18000 w 4550968"/>
              <a:gd name="connsiteY9" fmla="*/ 36000 h 36000"/>
              <a:gd name="connsiteX10" fmla="*/ 0 w 4550968"/>
              <a:gd name="connsiteY10" fmla="*/ 18000 h 36000"/>
              <a:gd name="connsiteX11" fmla="*/ 18000 w 4550968"/>
              <a:gd name="connsiteY11" fmla="*/ 0 h 36000"/>
            </a:gdLst>
            <a:rect l="l" t="t" r="r" b="b"/>
            <a:pathLst>
              <a:path w="4550968" h="36000">
                <a:moveTo>
                  <a:pt x="18000" y="0"/>
                </a:moveTo>
                <a:lnTo>
                  <a:pt x="774000" y="0"/>
                </a:lnTo>
                <a:cubicBezTo>
                  <a:pt x="778971" y="0"/>
                  <a:pt x="783471" y="2015"/>
                  <a:pt x="786728" y="5272"/>
                </a:cubicBezTo>
                <a:lnTo>
                  <a:pt x="788272" y="9000"/>
                </a:lnTo>
                <a:lnTo>
                  <a:pt x="4550968" y="9000"/>
                </a:lnTo>
                <a:lnTo>
                  <a:pt x="4550968" y="27000"/>
                </a:lnTo>
                <a:lnTo>
                  <a:pt x="788272" y="27000"/>
                </a:lnTo>
                <a:lnTo>
                  <a:pt x="786728" y="30728"/>
                </a:lnTo>
                <a:cubicBezTo>
                  <a:pt x="783471" y="33986"/>
                  <a:pt x="778971" y="36000"/>
                  <a:pt x="774000" y="36000"/>
                </a:cubicBezTo>
                <a:lnTo>
                  <a:pt x="18000" y="36000"/>
                </a:lnTo>
                <a:cubicBezTo>
                  <a:pt x="8059" y="36000"/>
                  <a:pt x="0" y="27941"/>
                  <a:pt x="0" y="18000"/>
                </a:cubicBez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  <a:alpha val="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25648" y="5062687"/>
            <a:ext cx="5144152" cy="8725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1D5B60">
                    <a:alpha val="9000"/>
                  </a:srgbClr>
                </a:solidFill>
                <a:latin typeface="OPPOSans B"/>
                <a:ea typeface="OPPOSans B"/>
                <a:cs typeface="OPPOSans B"/>
              </a:rPr>
              <a:t>202X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49037" y="6082838"/>
            <a:ext cx="3357373" cy="305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>
                <a:ln w="3175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088463" y="6266180"/>
            <a:ext cx="720000" cy="1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04758" y="4034908"/>
            <a:ext cx="1974924" cy="1974924"/>
          </a:xfrm>
          <a:prstGeom prst="ellipse">
            <a:avLst/>
          </a:prstGeom>
          <a:gradFill>
            <a:gsLst>
              <a:gs pos="0">
                <a:schemeClr val="accent1">
                  <a:lumMod val="25000"/>
                  <a:lumOff val="75000"/>
                  <a:alpha val="100000"/>
                </a:schemeClr>
              </a:gs>
              <a:gs pos="74000">
                <a:schemeClr val="bg1">
                  <a:alpha val="0"/>
                </a:schemeClr>
              </a:gs>
              <a:gs pos="8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102652" flipH="0" flipV="0">
            <a:off x="5395356" y="3805113"/>
            <a:ext cx="280593" cy="264928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20825219" flipH="0" flipV="0">
            <a:off x="4328708" y="5450387"/>
            <a:ext cx="210948" cy="199171"/>
          </a:xfrm>
          <a:custGeom>
            <a:avLst/>
            <a:gdLst>
              <a:gd name="connsiteX0" fmla="*/ 453303 w 910590"/>
              <a:gd name="connsiteY0" fmla="*/ 0 h 859755"/>
              <a:gd name="connsiteX1" fmla="*/ 458050 w 910590"/>
              <a:gd name="connsiteY1" fmla="*/ 47084 h 859755"/>
              <a:gd name="connsiteX2" fmla="*/ 842858 w 910590"/>
              <a:gd name="connsiteY2" fmla="*/ 422389 h 859755"/>
              <a:gd name="connsiteX3" fmla="*/ 910590 w 910590"/>
              <a:gd name="connsiteY3" fmla="*/ 428366 h 859755"/>
              <a:gd name="connsiteX4" fmla="*/ 910590 w 910590"/>
              <a:gd name="connsiteY4" fmla="*/ 431389 h 859755"/>
              <a:gd name="connsiteX5" fmla="*/ 842858 w 910590"/>
              <a:gd name="connsiteY5" fmla="*/ 437365 h 859755"/>
              <a:gd name="connsiteX6" fmla="*/ 458050 w 910590"/>
              <a:gd name="connsiteY6" fmla="*/ 812672 h 859755"/>
              <a:gd name="connsiteX7" fmla="*/ 453303 w 910590"/>
              <a:gd name="connsiteY7" fmla="*/ 859755 h 859755"/>
              <a:gd name="connsiteX8" fmla="*/ 448556 w 910590"/>
              <a:gd name="connsiteY8" fmla="*/ 812672 h 859755"/>
              <a:gd name="connsiteX9" fmla="*/ 63748 w 910590"/>
              <a:gd name="connsiteY9" fmla="*/ 437366 h 859755"/>
              <a:gd name="connsiteX10" fmla="*/ 190 w 910590"/>
              <a:gd name="connsiteY10" fmla="*/ 431758 h 859755"/>
              <a:gd name="connsiteX11" fmla="*/ 0 w 910590"/>
              <a:gd name="connsiteY11" fmla="*/ 429877 h 859755"/>
              <a:gd name="connsiteX12" fmla="*/ 190 w 910590"/>
              <a:gd name="connsiteY12" fmla="*/ 427998 h 859755"/>
              <a:gd name="connsiteX13" fmla="*/ 63748 w 910590"/>
              <a:gd name="connsiteY13" fmla="*/ 422390 h 859755"/>
              <a:gd name="connsiteX14" fmla="*/ 448556 w 910590"/>
              <a:gd name="connsiteY14" fmla="*/ 47084 h 859755"/>
            </a:gdLst>
            <a:rect l="l" t="t" r="r" b="b"/>
            <a:pathLst>
              <a:path w="910590" h="859755">
                <a:moveTo>
                  <a:pt x="453303" y="0"/>
                </a:moveTo>
                <a:lnTo>
                  <a:pt x="458050" y="47084"/>
                </a:lnTo>
                <a:cubicBezTo>
                  <a:pt x="497165" y="238236"/>
                  <a:pt x="650045" y="387948"/>
                  <a:pt x="842858" y="422389"/>
                </a:cubicBezTo>
                <a:lnTo>
                  <a:pt x="910590" y="428366"/>
                </a:lnTo>
                <a:lnTo>
                  <a:pt x="910590" y="431389"/>
                </a:lnTo>
                <a:lnTo>
                  <a:pt x="842858" y="437365"/>
                </a:lnTo>
                <a:cubicBezTo>
                  <a:pt x="650045" y="471807"/>
                  <a:pt x="497165" y="621519"/>
                  <a:pt x="458050" y="812672"/>
                </a:cubicBezTo>
                <a:lnTo>
                  <a:pt x="453303" y="859755"/>
                </a:lnTo>
                <a:lnTo>
                  <a:pt x="448556" y="812672"/>
                </a:lnTo>
                <a:cubicBezTo>
                  <a:pt x="409442" y="621520"/>
                  <a:pt x="256561" y="471807"/>
                  <a:pt x="63748" y="437366"/>
                </a:cubicBezTo>
                <a:lnTo>
                  <a:pt x="190" y="431758"/>
                </a:lnTo>
                <a:lnTo>
                  <a:pt x="0" y="429877"/>
                </a:lnTo>
                <a:lnTo>
                  <a:pt x="190" y="427998"/>
                </a:lnTo>
                <a:lnTo>
                  <a:pt x="63748" y="422390"/>
                </a:lnTo>
                <a:cubicBezTo>
                  <a:pt x="256561" y="387948"/>
                  <a:pt x="409442" y="238237"/>
                  <a:pt x="448556" y="47084"/>
                </a:cubicBezTo>
                <a:close/>
              </a:path>
            </a:pathLst>
          </a:custGeom>
          <a:noFill/>
          <a:ln w="12700" cap="sq">
            <a:solidFill>
              <a:schemeClr val="accent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0185910" flipH="0" flipV="0">
            <a:off x="3482347" y="3975698"/>
            <a:ext cx="2484907" cy="1468994"/>
          </a:xfrm>
          <a:prstGeom prst="ellipse">
            <a:avLst/>
          </a:prstGeom>
          <a:noFill/>
          <a:ln w="12700" cap="sq">
            <a:gradFill>
              <a:gsLst>
                <a:gs pos="5600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chemeClr val="accent1">
                    <a:lumMod val="50000"/>
                    <a:lumOff val="50000"/>
                    <a:alpha val="100000"/>
                  </a:schemeClr>
                </a:gs>
                <a:gs pos="100000">
                  <a:schemeClr val="accent1">
                    <a:lumMod val="50000"/>
                    <a:lumOff val="50000"/>
                    <a:alpha val="100000"/>
                  </a:schemeClr>
                </a:gs>
              </a:gsLst>
              <a:lin ang="27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113600" y="4837416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8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763391" y="-1868595"/>
            <a:ext cx="4127091" cy="4127091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100000"/>
                </a:scheme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5557589" flipH="1" flipV="0">
            <a:off x="6771648" y="1282059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512560" y="1074338"/>
            <a:ext cx="5115724" cy="5115724"/>
          </a:xfrm>
          <a:prstGeom prst="donut">
            <a:avLst>
              <a:gd name="adj" fmla="val 4071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861289" flipH="0" flipV="0">
            <a:off x="6353685" y="812744"/>
            <a:ext cx="5099842" cy="5099840"/>
          </a:xfrm>
          <a:custGeom>
            <a:avLst/>
            <a:gdLst>
              <a:gd name="connsiteX0" fmla="*/ 2857799 w 5715598"/>
              <a:gd name="connsiteY0" fmla="*/ 0 h 5715598"/>
              <a:gd name="connsiteX1" fmla="*/ 5715598 w 5715598"/>
              <a:gd name="connsiteY1" fmla="*/ 2857799 h 5715598"/>
              <a:gd name="connsiteX2" fmla="*/ 2857799 w 5715598"/>
              <a:gd name="connsiteY2" fmla="*/ 5715598 h 5715598"/>
              <a:gd name="connsiteX3" fmla="*/ 0 w 5715598"/>
              <a:gd name="connsiteY3" fmla="*/ 2857799 h 5715598"/>
              <a:gd name="connsiteX4" fmla="*/ 2857799 w 5715598"/>
              <a:gd name="connsiteY4" fmla="*/ 0 h 5715598"/>
              <a:gd name="connsiteX5" fmla="*/ 2857799 w 5715598"/>
              <a:gd name="connsiteY5" fmla="*/ 144191 h 5715598"/>
              <a:gd name="connsiteX6" fmla="*/ 144191 w 5715598"/>
              <a:gd name="connsiteY6" fmla="*/ 2857799 h 5715598"/>
              <a:gd name="connsiteX7" fmla="*/ 2857799 w 5715598"/>
              <a:gd name="connsiteY7" fmla="*/ 5571407 h 5715598"/>
              <a:gd name="connsiteX8" fmla="*/ 5571407 w 5715598"/>
              <a:gd name="connsiteY8" fmla="*/ 2857799 h 5715598"/>
              <a:gd name="connsiteX9" fmla="*/ 2857799 w 5715598"/>
              <a:gd name="connsiteY9" fmla="*/ 144191 h 5715598"/>
            </a:gdLst>
            <a:rect l="l" t="t" r="r" b="b"/>
            <a:pathLst>
              <a:path w="5715598" h="5715598">
                <a:moveTo>
                  <a:pt x="2857799" y="0"/>
                </a:moveTo>
                <a:cubicBezTo>
                  <a:pt x="4436118" y="0"/>
                  <a:pt x="5715598" y="1279480"/>
                  <a:pt x="5715598" y="2857799"/>
                </a:cubicBezTo>
                <a:cubicBezTo>
                  <a:pt x="5715598" y="4436118"/>
                  <a:pt x="4436118" y="5715598"/>
                  <a:pt x="2857799" y="5715598"/>
                </a:cubicBezTo>
                <a:cubicBezTo>
                  <a:pt x="1279480" y="5715598"/>
                  <a:pt x="0" y="4436118"/>
                  <a:pt x="0" y="2857799"/>
                </a:cubicBezTo>
                <a:cubicBezTo>
                  <a:pt x="0" y="1279480"/>
                  <a:pt x="1279480" y="0"/>
                  <a:pt x="2857799" y="0"/>
                </a:cubicBezTo>
                <a:close/>
                <a:moveTo>
                  <a:pt x="2857799" y="144191"/>
                </a:moveTo>
                <a:cubicBezTo>
                  <a:pt x="1359115" y="144191"/>
                  <a:pt x="144191" y="1359115"/>
                  <a:pt x="144191" y="2857799"/>
                </a:cubicBezTo>
                <a:cubicBezTo>
                  <a:pt x="144191" y="4356483"/>
                  <a:pt x="1359115" y="5571407"/>
                  <a:pt x="2857799" y="5571407"/>
                </a:cubicBezTo>
                <a:cubicBezTo>
                  <a:pt x="4356483" y="5571407"/>
                  <a:pt x="5571407" y="4356483"/>
                  <a:pt x="5571407" y="2857799"/>
                </a:cubicBezTo>
                <a:cubicBezTo>
                  <a:pt x="5571407" y="1359115"/>
                  <a:pt x="4356483" y="144191"/>
                  <a:pt x="2857799" y="1441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28000">
                <a:schemeClr val="accent1">
                  <a:lumMod val="50000"/>
                  <a:lumOff val="50000"/>
                  <a:alpha val="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1158900" y="999594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1158900" y="900877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1158900" y="802161"/>
            <a:ext cx="360000" cy="36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  <a:alpha val="60000"/>
                </a:schemeClr>
              </a:gs>
              <a:gs pos="84000">
                <a:schemeClr val="accent1">
                  <a:lumMod val="75000"/>
                  <a:lumOff val="25000"/>
                </a:schemeClr>
              </a:gs>
            </a:gsLst>
            <a:lin ang="108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899257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1040008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80759" y="6234560"/>
            <a:ext cx="192712" cy="217260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1321509" y="6233362"/>
            <a:ext cx="192712" cy="219656"/>
          </a:xfrm>
          <a:prstGeom prst="ellipse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598715" y="730371"/>
            <a:ext cx="4542893" cy="60310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标题 1"/>
          <p:cNvSpPr txBox="1"/>
          <p:nvPr/>
        </p:nvSpPr>
        <p:spPr>
          <a:xfrm rot="0" flipH="0" flipV="0">
            <a:off x="2494752" y="658003"/>
            <a:ext cx="1122677" cy="2184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gradFill>
                  <a:gsLst>
                    <a:gs pos="0">
                      <a:srgbClr val="5BC6CD">
                        <a:alpha val="100000"/>
                      </a:srgbClr>
                    </a:gs>
                    <a:gs pos="99000">
                      <a:srgbClr val="1D5B60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33C3F"/>
      </a:accent1>
      <a:accent2>
        <a:srgbClr val="994C16"/>
      </a:accent2>
      <a:accent3>
        <a:srgbClr val="033B8B"/>
      </a:accent3>
      <a:accent4>
        <a:srgbClr val="084F6A"/>
      </a:accent4>
      <a:accent5>
        <a:srgbClr val="50164A"/>
      </a:accent5>
      <a:accent6>
        <a:srgbClr val="275317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