
<file path=[Content_Types].xml><?xml version="1.0" encoding="utf-8"?>
<Types xmlns="http://schemas.openxmlformats.org/package/2006/content-types">
  <Default Extension="png" ContentType="image/png"/>
  <Default Extension="jpeg" ContentType="image/jpeg"/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embeddedFontLst>
    <p:embeddedFont>
      <p:font typeface="OPPOSans R"/>
      <p:regular r:id="rId16"/>
    </p:embeddedFont>
    <p:embeddedFont>
      <p:font typeface="OPPOSans H"/>
      <p:regular r:id="rId17"/>
    </p:embeddedFont>
    <p:embeddedFont>
      <p:font typeface="OPPOSans B"/>
      <p:regular r:id="rId18"/>
    </p:embeddedFont>
    <p:embeddedFont>
      <p:font typeface="Source Han Sans CN Bold"/>
      <p:regular r:id="rId19"/>
    </p:embeddedFont>
    <p:embeddedFont>
      <p:font typeface="Source Han Sans"/>
      <p:regular r:id="rId20"/>
    </p:embeddedFont>
  </p:embeddedFontLst>
</p:presentation>
</file>

<file path=ppt/_rels/presentation.xml.rels><?xml version="1.0" encoding="UTF-8" standalone="yes"?>
<Relationships xmlns="http://schemas.openxmlformats.org/package/2006/relationships">
<Relationship Id="rId1" Type="http://schemas.openxmlformats.org/officeDocument/2006/relationships/theme" Target="theme/theme1.xml"/>
<Relationship Id="rId2" Type="http://schemas.openxmlformats.org/officeDocument/2006/relationships/slideMaster" Target="slideMasters/slideMaster1.xml"/>
<Relationship Id="rId3" Type="http://schemas.openxmlformats.org/officeDocument/2006/relationships/slide" Target="slides/slide1.xml"/>
<Relationship Id="rId4" Type="http://schemas.openxmlformats.org/officeDocument/2006/relationships/slide" Target="slides/slide2.xml"/>
<Relationship Id="rId5" Type="http://schemas.openxmlformats.org/officeDocument/2006/relationships/slide" Target="slides/slide3.xml"/>
<Relationship Id="rId6" Type="http://schemas.openxmlformats.org/officeDocument/2006/relationships/slide" Target="slides/slide4.xml"/>
<Relationship Id="rId7" Type="http://schemas.openxmlformats.org/officeDocument/2006/relationships/slide" Target="slides/slide5.xml"/>
<Relationship Id="rId8" Type="http://schemas.openxmlformats.org/officeDocument/2006/relationships/slide" Target="slides/slide6.xml"/>
<Relationship Id="rId9" Type="http://schemas.openxmlformats.org/officeDocument/2006/relationships/slide" Target="slides/slide7.xml"/>
<Relationship Id="rId10" Type="http://schemas.openxmlformats.org/officeDocument/2006/relationships/slide" Target="slides/slide8.xml"/>
<Relationship Id="rId11" Type="http://schemas.openxmlformats.org/officeDocument/2006/relationships/slide" Target="slides/slide9.xml"/>
<Relationship Id="rId12" Type="http://schemas.openxmlformats.org/officeDocument/2006/relationships/slide" Target="slides/slide10.xml"/>
<Relationship Id="rId13" Type="http://schemas.openxmlformats.org/officeDocument/2006/relationships/slide" Target="slides/slide11.xml"/>
<Relationship Id="rId14" Type="http://schemas.openxmlformats.org/officeDocument/2006/relationships/slide" Target="slides/slide12.xml"/>
<Relationship Id="rId15" Type="http://schemas.openxmlformats.org/officeDocument/2006/relationships/slide" Target="slides/slide13.xml"/>
<Relationship Id="rId16" Type="http://schemas.openxmlformats.org/officeDocument/2006/relationships/font" Target="fonts/font3.fntdata"/>
<Relationship Id="rId17" Type="http://schemas.openxmlformats.org/officeDocument/2006/relationships/font" Target="fonts/font1.fntdata"/>
<Relationship Id="rId18" Type="http://schemas.openxmlformats.org/officeDocument/2006/relationships/font" Target="fonts/font4.fntdata"/>
<Relationship Id="rId19" Type="http://schemas.openxmlformats.org/officeDocument/2006/relationships/font" Target="fonts/font2.fntdata"/>
<Relationship Id="rId20" Type="http://schemas.openxmlformats.org/officeDocument/2006/relationships/font" Target="fonts/font5.fntdata"/>
</Relationships>
</file>

<file path=ppt/slideLayouts/_rels/slideLayout1.xml.rels><?xml version="1.0" encoding="UTF-8" standalone="yes"?>
<Relationships xmlns="http://schemas.openxmlformats.org/package/2006/relationships">
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<Relationship Id="rId1" Type="http://schemas.openxmlformats.org/officeDocument/2006/relationships/theme" Target="../theme/theme1.xml"/>
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3.png"/>
</Relationships>
</file>

<file path=ppt/slides/_rels/slide10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4.png"/>
</Relationships>
</file>

<file path=ppt/slides/_rels/slide1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2.jpeg"/>
</Relationships>
</file>

<file path=ppt/slides/_rels/slide1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3.png"/>
</Relationships>
</file>

<file path=ppt/slides/_rels/slide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4.png"/>
</Relationships>
</file>

<file path=ppt/slides/_rels/slide4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/Relationships>
</file>

<file path=ppt/slides/_rels/slide5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4.png"/>
</Relationships>
</file>

<file path=ppt/slides/_rels/slide6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7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4.png"/>
</Relationships>
</file>

<file path=ppt/slides/_rels/slide8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9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4.pn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2195512" y="479426"/>
            <a:ext cx="9996488" cy="5899149"/>
          </a:xfrm>
          <a:custGeom>
            <a:avLst/>
            <a:gdLst>
              <a:gd name="connsiteX0" fmla="*/ 374065 w 9996488"/>
              <a:gd name="connsiteY0" fmla="*/ 0 h 5899149"/>
              <a:gd name="connsiteX1" fmla="*/ 9996488 w 9996488"/>
              <a:gd name="connsiteY1" fmla="*/ 0 h 5899149"/>
              <a:gd name="connsiteX2" fmla="*/ 9996488 w 9996488"/>
              <a:gd name="connsiteY2" fmla="*/ 5899149 h 5899149"/>
              <a:gd name="connsiteX3" fmla="*/ 374065 w 9996488"/>
              <a:gd name="connsiteY3" fmla="*/ 5899149 h 5899149"/>
              <a:gd name="connsiteX4" fmla="*/ 0 w 9996488"/>
              <a:gd name="connsiteY4" fmla="*/ 5525084 h 5899149"/>
              <a:gd name="connsiteX5" fmla="*/ 0 w 9996488"/>
              <a:gd name="connsiteY5" fmla="*/ 374065 h 5899149"/>
              <a:gd name="connsiteX6" fmla="*/ 374065 w 9996488"/>
              <a:gd name="connsiteY6" fmla="*/ 0 h 5899149"/>
            </a:gdLst>
            <a:rect l="l" t="t" r="r" b="b"/>
            <a:pathLst>
              <a:path w="9996488" h="5899149">
                <a:moveTo>
                  <a:pt x="374065" y="0"/>
                </a:moveTo>
                <a:lnTo>
                  <a:pt x="9996488" y="0"/>
                </a:lnTo>
                <a:lnTo>
                  <a:pt x="9996488" y="5899149"/>
                </a:lnTo>
                <a:lnTo>
                  <a:pt x="374065" y="5899149"/>
                </a:lnTo>
                <a:cubicBezTo>
                  <a:pt x="167475" y="5899149"/>
                  <a:pt x="0" y="5731674"/>
                  <a:pt x="0" y="5525084"/>
                </a:cubicBezTo>
                <a:lnTo>
                  <a:pt x="0" y="374065"/>
                </a:lnTo>
                <a:cubicBezTo>
                  <a:pt x="0" y="167475"/>
                  <a:pt x="167475" y="0"/>
                  <a:pt x="374065" y="0"/>
                </a:cubicBezTo>
                <a:close/>
              </a:path>
            </a:pathLst>
          </a:custGeom>
          <a:solidFill>
            <a:schemeClr val="bg1"/>
          </a:solidFill>
          <a:ln w="3175" cap="sq">
            <a:noFill/>
            <a:miter/>
          </a:ln>
          <a:effectLst>
            <a:outerShdw dist="0" blurRad="279400" dir="0" sx="102000" sy="102000" kx="0" ky="0" algn="ctr" rotWithShape="0">
              <a:schemeClr val="accent1">
                <a:lumMod val="50000"/>
                <a:alpha val="28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16200000" flipH="0" flipV="0">
            <a:off x="8891912" y="-161828"/>
            <a:ext cx="457201" cy="4501955"/>
          </a:xfrm>
          <a:custGeom>
            <a:avLst/>
            <a:gdLst>
              <a:gd name="connsiteX0" fmla="*/ 457200 w 457201"/>
              <a:gd name="connsiteY0" fmla="*/ 1092004 h 4501955"/>
              <a:gd name="connsiteX1" fmla="*/ 0 w 457201"/>
              <a:gd name="connsiteY1" fmla="*/ 1092004 h 4501955"/>
              <a:gd name="connsiteX2" fmla="*/ 228600 w 457201"/>
              <a:gd name="connsiteY2" fmla="*/ 757766 h 4501955"/>
              <a:gd name="connsiteX3" fmla="*/ 457200 w 457201"/>
              <a:gd name="connsiteY3" fmla="*/ 713121 h 4501955"/>
              <a:gd name="connsiteX4" fmla="*/ 0 w 457201"/>
              <a:gd name="connsiteY4" fmla="*/ 713121 h 4501955"/>
              <a:gd name="connsiteX5" fmla="*/ 228600 w 457201"/>
              <a:gd name="connsiteY5" fmla="*/ 378883 h 4501955"/>
              <a:gd name="connsiteX6" fmla="*/ 457200 w 457201"/>
              <a:gd name="connsiteY6" fmla="*/ 334238 h 4501955"/>
              <a:gd name="connsiteX7" fmla="*/ 0 w 457201"/>
              <a:gd name="connsiteY7" fmla="*/ 334238 h 4501955"/>
              <a:gd name="connsiteX8" fmla="*/ 228600 w 457201"/>
              <a:gd name="connsiteY8" fmla="*/ 0 h 4501955"/>
              <a:gd name="connsiteX9" fmla="*/ 457201 w 457201"/>
              <a:gd name="connsiteY9" fmla="*/ 4501955 h 4501955"/>
              <a:gd name="connsiteX10" fmla="*/ 1 w 457201"/>
              <a:gd name="connsiteY10" fmla="*/ 4501955 h 4501955"/>
              <a:gd name="connsiteX11" fmla="*/ 228601 w 457201"/>
              <a:gd name="connsiteY11" fmla="*/ 4167717 h 4501955"/>
              <a:gd name="connsiteX12" fmla="*/ 457201 w 457201"/>
              <a:gd name="connsiteY12" fmla="*/ 4123068 h 4501955"/>
              <a:gd name="connsiteX13" fmla="*/ 1 w 457201"/>
              <a:gd name="connsiteY13" fmla="*/ 4123068 h 4501955"/>
              <a:gd name="connsiteX14" fmla="*/ 228601 w 457201"/>
              <a:gd name="connsiteY14" fmla="*/ 3788830 h 4501955"/>
              <a:gd name="connsiteX15" fmla="*/ 457201 w 457201"/>
              <a:gd name="connsiteY15" fmla="*/ 3744185 h 4501955"/>
              <a:gd name="connsiteX16" fmla="*/ 1 w 457201"/>
              <a:gd name="connsiteY16" fmla="*/ 3744185 h 4501955"/>
              <a:gd name="connsiteX17" fmla="*/ 228601 w 457201"/>
              <a:gd name="connsiteY17" fmla="*/ 3409947 h 4501955"/>
              <a:gd name="connsiteX18" fmla="*/ 457201 w 457201"/>
              <a:gd name="connsiteY18" fmla="*/ 3365302 h 4501955"/>
              <a:gd name="connsiteX19" fmla="*/ 1 w 457201"/>
              <a:gd name="connsiteY19" fmla="*/ 3365302 h 4501955"/>
              <a:gd name="connsiteX20" fmla="*/ 228601 w 457201"/>
              <a:gd name="connsiteY20" fmla="*/ 3031064 h 4501955"/>
              <a:gd name="connsiteX21" fmla="*/ 457201 w 457201"/>
              <a:gd name="connsiteY21" fmla="*/ 2986419 h 4501955"/>
              <a:gd name="connsiteX22" fmla="*/ 1 w 457201"/>
              <a:gd name="connsiteY22" fmla="*/ 2986419 h 4501955"/>
              <a:gd name="connsiteX23" fmla="*/ 228601 w 457201"/>
              <a:gd name="connsiteY23" fmla="*/ 2652181 h 4501955"/>
              <a:gd name="connsiteX24" fmla="*/ 457201 w 457201"/>
              <a:gd name="connsiteY24" fmla="*/ 2607536 h 4501955"/>
              <a:gd name="connsiteX25" fmla="*/ 1 w 457201"/>
              <a:gd name="connsiteY25" fmla="*/ 2607536 h 4501955"/>
              <a:gd name="connsiteX26" fmla="*/ 228601 w 457201"/>
              <a:gd name="connsiteY26" fmla="*/ 2273298 h 4501955"/>
              <a:gd name="connsiteX27" fmla="*/ 457201 w 457201"/>
              <a:gd name="connsiteY27" fmla="*/ 2228653 h 4501955"/>
              <a:gd name="connsiteX28" fmla="*/ 1 w 457201"/>
              <a:gd name="connsiteY28" fmla="*/ 2228653 h 4501955"/>
              <a:gd name="connsiteX29" fmla="*/ 228601 w 457201"/>
              <a:gd name="connsiteY29" fmla="*/ 1894415 h 4501955"/>
              <a:gd name="connsiteX30" fmla="*/ 457201 w 457201"/>
              <a:gd name="connsiteY30" fmla="*/ 1849770 h 4501955"/>
              <a:gd name="connsiteX31" fmla="*/ 1 w 457201"/>
              <a:gd name="connsiteY31" fmla="*/ 1849770 h 4501955"/>
              <a:gd name="connsiteX32" fmla="*/ 228601 w 457201"/>
              <a:gd name="connsiteY32" fmla="*/ 1515532 h 4501955"/>
              <a:gd name="connsiteX33" fmla="*/ 457201 w 457201"/>
              <a:gd name="connsiteY33" fmla="*/ 1470887 h 4501955"/>
              <a:gd name="connsiteX34" fmla="*/ 1 w 457201"/>
              <a:gd name="connsiteY34" fmla="*/ 1470887 h 4501955"/>
              <a:gd name="connsiteX35" fmla="*/ 228601 w 457201"/>
              <a:gd name="connsiteY35" fmla="*/ 1136649 h 4501955"/>
            </a:gdLst>
            <a:rect l="l" t="t" r="r" b="b"/>
            <a:pathLst>
              <a:path w="457201" h="4501955">
                <a:moveTo>
                  <a:pt x="457200" y="1092004"/>
                </a:moveTo>
                <a:lnTo>
                  <a:pt x="0" y="1092004"/>
                </a:lnTo>
                <a:lnTo>
                  <a:pt x="228600" y="757766"/>
                </a:lnTo>
                <a:close/>
                <a:moveTo>
                  <a:pt x="457200" y="713121"/>
                </a:moveTo>
                <a:lnTo>
                  <a:pt x="0" y="713121"/>
                </a:lnTo>
                <a:lnTo>
                  <a:pt x="228600" y="378883"/>
                </a:lnTo>
                <a:close/>
                <a:moveTo>
                  <a:pt x="457200" y="334238"/>
                </a:moveTo>
                <a:lnTo>
                  <a:pt x="0" y="334238"/>
                </a:lnTo>
                <a:lnTo>
                  <a:pt x="228600" y="0"/>
                </a:lnTo>
                <a:close/>
                <a:moveTo>
                  <a:pt x="457201" y="4501955"/>
                </a:moveTo>
                <a:lnTo>
                  <a:pt x="1" y="4501955"/>
                </a:lnTo>
                <a:lnTo>
                  <a:pt x="228601" y="4167717"/>
                </a:lnTo>
                <a:close/>
                <a:moveTo>
                  <a:pt x="457201" y="4123068"/>
                </a:moveTo>
                <a:lnTo>
                  <a:pt x="1" y="4123068"/>
                </a:lnTo>
                <a:lnTo>
                  <a:pt x="228601" y="3788830"/>
                </a:lnTo>
                <a:close/>
                <a:moveTo>
                  <a:pt x="457201" y="3744185"/>
                </a:moveTo>
                <a:lnTo>
                  <a:pt x="1" y="3744185"/>
                </a:lnTo>
                <a:lnTo>
                  <a:pt x="228601" y="3409947"/>
                </a:lnTo>
                <a:close/>
                <a:moveTo>
                  <a:pt x="457201" y="3365302"/>
                </a:moveTo>
                <a:lnTo>
                  <a:pt x="1" y="3365302"/>
                </a:lnTo>
                <a:lnTo>
                  <a:pt x="228601" y="3031064"/>
                </a:lnTo>
                <a:close/>
                <a:moveTo>
                  <a:pt x="457201" y="2986419"/>
                </a:moveTo>
                <a:lnTo>
                  <a:pt x="1" y="2986419"/>
                </a:lnTo>
                <a:lnTo>
                  <a:pt x="228601" y="2652181"/>
                </a:lnTo>
                <a:close/>
                <a:moveTo>
                  <a:pt x="457201" y="2607536"/>
                </a:moveTo>
                <a:lnTo>
                  <a:pt x="1" y="2607536"/>
                </a:lnTo>
                <a:lnTo>
                  <a:pt x="228601" y="2273298"/>
                </a:lnTo>
                <a:close/>
                <a:moveTo>
                  <a:pt x="457201" y="2228653"/>
                </a:moveTo>
                <a:lnTo>
                  <a:pt x="1" y="2228653"/>
                </a:lnTo>
                <a:lnTo>
                  <a:pt x="228601" y="1894415"/>
                </a:lnTo>
                <a:close/>
                <a:moveTo>
                  <a:pt x="457201" y="1849770"/>
                </a:moveTo>
                <a:lnTo>
                  <a:pt x="1" y="1849770"/>
                </a:lnTo>
                <a:lnTo>
                  <a:pt x="228601" y="1515532"/>
                </a:lnTo>
                <a:close/>
                <a:moveTo>
                  <a:pt x="457201" y="1470887"/>
                </a:moveTo>
                <a:lnTo>
                  <a:pt x="1" y="1470887"/>
                </a:lnTo>
                <a:lnTo>
                  <a:pt x="228601" y="113664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4711928" y="4648200"/>
            <a:ext cx="6659562" cy="45719"/>
          </a:xfrm>
          <a:prstGeom prst="rect">
            <a:avLst/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4716690" y="5374742"/>
            <a:ext cx="2167890" cy="41037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9525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7176182" y="5374742"/>
            <a:ext cx="2167890" cy="41037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9525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5764190" y="5374742"/>
            <a:ext cx="1120390" cy="41037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9525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8307333" y="5374742"/>
            <a:ext cx="1036738" cy="41037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9525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7271013" y="5441431"/>
            <a:ext cx="941489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汇报时间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4907009" y="5441431"/>
            <a:ext cx="739753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汇报人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8426395" y="5441431"/>
            <a:ext cx="798615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20XX.X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5986514" y="5441431"/>
            <a:ext cx="675743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AiPPT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4711928" y="927091"/>
            <a:ext cx="2118859" cy="40166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4868751" y="1002324"/>
            <a:ext cx="1805213" cy="25120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9669690" y="5374742"/>
            <a:ext cx="1701800" cy="41037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10020549" y="5572730"/>
            <a:ext cx="1080000" cy="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16200000" flipH="0" flipV="0">
            <a:off x="9914156" y="5507964"/>
            <a:ext cx="196884" cy="143933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9565238" y="873130"/>
            <a:ext cx="1912888" cy="5095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3700">
                <a:ln w="12700">
                  <a:noFill/>
                </a:ln>
                <a:solidFill>
                  <a:srgbClr val="D2EBED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202X.X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8068309" y="1117124"/>
            <a:ext cx="360000" cy="21600"/>
          </a:xfrm>
          <a:prstGeom prst="roundRect">
            <a:avLst>
              <a:gd name="adj" fmla="val 50000"/>
            </a:avLst>
          </a:prstGeom>
          <a:solidFill>
            <a:schemeClr val="accent1">
              <a:alpha val="20000"/>
            </a:schemeClr>
          </a:solidFill>
          <a:ln w="952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7627777" y="1117124"/>
            <a:ext cx="36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 cap="sq">
            <a:solidFill>
              <a:schemeClr val="accent1">
                <a:alpha val="20000"/>
              </a:schemeClr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8508840" y="1117124"/>
            <a:ext cx="36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 cap="sq">
            <a:solidFill>
              <a:schemeClr val="accent1">
                <a:alpha val="20000"/>
              </a:schemeClr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3277665" y="463438"/>
            <a:ext cx="779736" cy="5213462"/>
          </a:xfrm>
          <a:prstGeom prst="rect">
            <a:avLst/>
          </a:prstGeom>
          <a:gradFill>
            <a:gsLst>
              <a:gs pos="0">
                <a:schemeClr val="accent1">
                  <a:alpha val="35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24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-272" t="0" r="272" b="10508"/>
          <a:stretch>
            <a:fillRect/>
          </a:stretch>
        </p:blipFill>
        <p:spPr>
          <a:xfrm rot="0" flipH="0" flipV="0">
            <a:off x="0" y="0"/>
            <a:ext cx="4292600" cy="6858000"/>
          </a:xfrm>
          <a:custGeom>
            <a:avLst/>
            <a:gdLst/>
            <a:rect l="l" t="t" r="r" b="b"/>
            <a:pathLst>
              <a:path w="4292600" h="6858000">
                <a:moveTo>
                  <a:pt x="0" y="0"/>
                </a:moveTo>
                <a:lnTo>
                  <a:pt x="4292600" y="0"/>
                </a:lnTo>
                <a:lnTo>
                  <a:pt x="42926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5" name="标题 1"/>
          <p:cNvSpPr txBox="1"/>
          <p:nvPr/>
        </p:nvSpPr>
        <p:spPr>
          <a:xfrm rot="0" flipH="0" flipV="0">
            <a:off x="541338" y="3193938"/>
            <a:ext cx="779736" cy="3664062"/>
          </a:xfrm>
          <a:prstGeom prst="rect">
            <a:avLst/>
          </a:prstGeom>
          <a:gradFill>
            <a:gsLst>
              <a:gs pos="0">
                <a:schemeClr val="accent1">
                  <a:alpha val="35000"/>
                </a:schemeClr>
              </a:gs>
              <a:gs pos="100000">
                <a:schemeClr val="accent1">
                  <a:alpha val="0"/>
                </a:schemeClr>
              </a:gs>
            </a:gsLst>
            <a:lin ang="162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0" flipH="0" flipV="0">
            <a:off x="4567238" y="2317750"/>
            <a:ext cx="7000875" cy="22225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r">
              <a:lnSpc>
                <a:spcPct val="130000"/>
              </a:lnSpc>
            </a:pPr>
            <a:r>
              <a:rPr kumimoji="1" lang="en-US" altLang="zh-CN" sz="53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检测机构工作总结报告</a:t>
            </a:r>
            <a:endParaRPr kumimoji="1" lang="zh-CN" altLang="en-US"/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1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78115" y="1731278"/>
            <a:ext cx="2246086" cy="1008000"/>
          </a:xfrm>
          <a:custGeom>
            <a:avLst/>
            <a:gdLst>
              <a:gd name="connsiteX0" fmla="*/ 1952625 w 1952625"/>
              <a:gd name="connsiteY0" fmla="*/ 595503 h 876300"/>
              <a:gd name="connsiteX1" fmla="*/ 0 w 1952625"/>
              <a:gd name="connsiteY1" fmla="*/ 876300 h 876300"/>
              <a:gd name="connsiteX2" fmla="*/ 0 w 1952625"/>
              <a:gd name="connsiteY2" fmla="*/ 160211 h 876300"/>
              <a:gd name="connsiteX3" fmla="*/ 160211 w 1952625"/>
              <a:gd name="connsiteY3" fmla="*/ 0 h 876300"/>
              <a:gd name="connsiteX4" fmla="*/ 1328357 w 1952625"/>
              <a:gd name="connsiteY4" fmla="*/ 0 h 876300"/>
              <a:gd name="connsiteX5" fmla="*/ 1454753 w 1952625"/>
              <a:gd name="connsiteY5" fmla="*/ 61817 h 876300"/>
              <a:gd name="connsiteX6" fmla="*/ 1619250 w 1952625"/>
              <a:gd name="connsiteY6" fmla="*/ 285750 h 876300"/>
              <a:gd name="connsiteX7" fmla="*/ 1952625 w 1952625"/>
              <a:gd name="connsiteY7" fmla="*/ 595503 h 876300"/>
            </a:gdLst>
            <a:rect l="l" t="t" r="r" b="b"/>
            <a:pathLst>
              <a:path w="1952625" h="876300">
                <a:moveTo>
                  <a:pt x="1952625" y="595503"/>
                </a:moveTo>
                <a:lnTo>
                  <a:pt x="0" y="876300"/>
                </a:lnTo>
                <a:lnTo>
                  <a:pt x="0" y="160211"/>
                </a:lnTo>
                <a:cubicBezTo>
                  <a:pt x="0" y="71729"/>
                  <a:pt x="71729" y="0"/>
                  <a:pt x="160211" y="0"/>
                </a:cubicBezTo>
                <a:lnTo>
                  <a:pt x="1328357" y="0"/>
                </a:lnTo>
                <a:cubicBezTo>
                  <a:pt x="1377763" y="12"/>
                  <a:pt x="1424407" y="22823"/>
                  <a:pt x="1454753" y="61817"/>
                </a:cubicBezTo>
                <a:lnTo>
                  <a:pt x="1619250" y="285750"/>
                </a:lnTo>
                <a:cubicBezTo>
                  <a:pt x="1701165" y="391001"/>
                  <a:pt x="1781175" y="561975"/>
                  <a:pt x="1952625" y="595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67941" y="2409513"/>
            <a:ext cx="3240000" cy="3060000"/>
          </a:xfrm>
          <a:prstGeom prst="roundRect">
            <a:avLst>
              <a:gd name="adj" fmla="val 6740"/>
            </a:avLst>
          </a:prstGeom>
          <a:solidFill>
            <a:schemeClr val="bg1"/>
          </a:solidFill>
          <a:ln cap="sq">
            <a:noFill/>
            <a:prstDash val="solid"/>
            <a:miter/>
          </a:ln>
          <a:effectLst>
            <a:outerShdw dist="0" blurRad="317500" dir="5400000" sx="100000" sy="100000" kx="0" ky="0" algn="ctr" rotWithShape="0">
              <a:schemeClr val="accent1">
                <a:alpha val="1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912839" y="1912331"/>
            <a:ext cx="1415332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Part 01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4474588" y="1731278"/>
            <a:ext cx="2246086" cy="1008000"/>
          </a:xfrm>
          <a:custGeom>
            <a:avLst/>
            <a:gdLst>
              <a:gd name="connsiteX0" fmla="*/ 1952625 w 1952625"/>
              <a:gd name="connsiteY0" fmla="*/ 595503 h 876300"/>
              <a:gd name="connsiteX1" fmla="*/ 0 w 1952625"/>
              <a:gd name="connsiteY1" fmla="*/ 876300 h 876300"/>
              <a:gd name="connsiteX2" fmla="*/ 0 w 1952625"/>
              <a:gd name="connsiteY2" fmla="*/ 160211 h 876300"/>
              <a:gd name="connsiteX3" fmla="*/ 160211 w 1952625"/>
              <a:gd name="connsiteY3" fmla="*/ 0 h 876300"/>
              <a:gd name="connsiteX4" fmla="*/ 1328357 w 1952625"/>
              <a:gd name="connsiteY4" fmla="*/ 0 h 876300"/>
              <a:gd name="connsiteX5" fmla="*/ 1454753 w 1952625"/>
              <a:gd name="connsiteY5" fmla="*/ 61817 h 876300"/>
              <a:gd name="connsiteX6" fmla="*/ 1619250 w 1952625"/>
              <a:gd name="connsiteY6" fmla="*/ 285750 h 876300"/>
              <a:gd name="connsiteX7" fmla="*/ 1952625 w 1952625"/>
              <a:gd name="connsiteY7" fmla="*/ 595503 h 876300"/>
            </a:gdLst>
            <a:rect l="l" t="t" r="r" b="b"/>
            <a:pathLst>
              <a:path w="1952625" h="876300">
                <a:moveTo>
                  <a:pt x="1952625" y="595503"/>
                </a:moveTo>
                <a:lnTo>
                  <a:pt x="0" y="876300"/>
                </a:lnTo>
                <a:lnTo>
                  <a:pt x="0" y="160211"/>
                </a:lnTo>
                <a:cubicBezTo>
                  <a:pt x="0" y="71729"/>
                  <a:pt x="71729" y="0"/>
                  <a:pt x="160211" y="0"/>
                </a:cubicBezTo>
                <a:lnTo>
                  <a:pt x="1328357" y="0"/>
                </a:lnTo>
                <a:cubicBezTo>
                  <a:pt x="1377763" y="12"/>
                  <a:pt x="1424407" y="22823"/>
                  <a:pt x="1454753" y="61817"/>
                </a:cubicBezTo>
                <a:lnTo>
                  <a:pt x="1619250" y="285750"/>
                </a:lnTo>
                <a:cubicBezTo>
                  <a:pt x="1701165" y="391001"/>
                  <a:pt x="1781175" y="561975"/>
                  <a:pt x="1952625" y="595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4473421" y="2409513"/>
            <a:ext cx="3240000" cy="3060000"/>
          </a:xfrm>
          <a:prstGeom prst="roundRect">
            <a:avLst>
              <a:gd name="adj" fmla="val 6740"/>
            </a:avLst>
          </a:prstGeom>
          <a:solidFill>
            <a:schemeClr val="bg1"/>
          </a:solidFill>
          <a:ln cap="sq">
            <a:noFill/>
            <a:prstDash val="solid"/>
            <a:miter/>
          </a:ln>
          <a:effectLst>
            <a:outerShdw dist="0" blurRad="317500" dir="5400000" sx="100000" sy="100000" kx="0" ky="0" algn="ctr" rotWithShape="0">
              <a:schemeClr val="accent1">
                <a:alpha val="1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4718319" y="1912331"/>
            <a:ext cx="1415332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Part 02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8280067" y="1731278"/>
            <a:ext cx="2246086" cy="1008000"/>
          </a:xfrm>
          <a:custGeom>
            <a:avLst/>
            <a:gdLst>
              <a:gd name="connsiteX0" fmla="*/ 1952625 w 1952625"/>
              <a:gd name="connsiteY0" fmla="*/ 595503 h 876300"/>
              <a:gd name="connsiteX1" fmla="*/ 0 w 1952625"/>
              <a:gd name="connsiteY1" fmla="*/ 876300 h 876300"/>
              <a:gd name="connsiteX2" fmla="*/ 0 w 1952625"/>
              <a:gd name="connsiteY2" fmla="*/ 160211 h 876300"/>
              <a:gd name="connsiteX3" fmla="*/ 160211 w 1952625"/>
              <a:gd name="connsiteY3" fmla="*/ 0 h 876300"/>
              <a:gd name="connsiteX4" fmla="*/ 1328357 w 1952625"/>
              <a:gd name="connsiteY4" fmla="*/ 0 h 876300"/>
              <a:gd name="connsiteX5" fmla="*/ 1454753 w 1952625"/>
              <a:gd name="connsiteY5" fmla="*/ 61817 h 876300"/>
              <a:gd name="connsiteX6" fmla="*/ 1619250 w 1952625"/>
              <a:gd name="connsiteY6" fmla="*/ 285750 h 876300"/>
              <a:gd name="connsiteX7" fmla="*/ 1952625 w 1952625"/>
              <a:gd name="connsiteY7" fmla="*/ 595503 h 876300"/>
            </a:gdLst>
            <a:rect l="l" t="t" r="r" b="b"/>
            <a:pathLst>
              <a:path w="1952625" h="876300">
                <a:moveTo>
                  <a:pt x="1952625" y="595503"/>
                </a:moveTo>
                <a:lnTo>
                  <a:pt x="0" y="876300"/>
                </a:lnTo>
                <a:lnTo>
                  <a:pt x="0" y="160211"/>
                </a:lnTo>
                <a:cubicBezTo>
                  <a:pt x="0" y="71729"/>
                  <a:pt x="71729" y="0"/>
                  <a:pt x="160211" y="0"/>
                </a:cubicBezTo>
                <a:lnTo>
                  <a:pt x="1328357" y="0"/>
                </a:lnTo>
                <a:cubicBezTo>
                  <a:pt x="1377763" y="12"/>
                  <a:pt x="1424407" y="22823"/>
                  <a:pt x="1454753" y="61817"/>
                </a:cubicBezTo>
                <a:lnTo>
                  <a:pt x="1619250" y="285750"/>
                </a:lnTo>
                <a:cubicBezTo>
                  <a:pt x="1701165" y="391001"/>
                  <a:pt x="1781175" y="561975"/>
                  <a:pt x="1952625" y="595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8278900" y="2409513"/>
            <a:ext cx="3240000" cy="3060000"/>
          </a:xfrm>
          <a:prstGeom prst="roundRect">
            <a:avLst>
              <a:gd name="adj" fmla="val 6740"/>
            </a:avLst>
          </a:prstGeom>
          <a:solidFill>
            <a:schemeClr val="bg1"/>
          </a:solidFill>
          <a:ln cap="sq">
            <a:noFill/>
            <a:prstDash val="solid"/>
            <a:miter/>
          </a:ln>
          <a:effectLst>
            <a:outerShdw dist="0" blurRad="317500" dir="5400000" sx="100000" sy="100000" kx="0" ky="0" algn="ctr" rotWithShape="0">
              <a:schemeClr val="accent1">
                <a:alpha val="1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8523798" y="1912331"/>
            <a:ext cx="1415332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Part 03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847941" y="2501900"/>
            <a:ext cx="2880000" cy="6604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标准化管理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847941" y="3218367"/>
            <a:ext cx="2880000" cy="19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建立并完善质量管理体系，确保检测工作符合国家标准和行业规范。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4653421" y="2501900"/>
            <a:ext cx="2880000" cy="6604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流程优化与质量控制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4653421" y="3218367"/>
            <a:ext cx="2880000" cy="19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对检测流程进行持续优化，提高检测效率和准确性，制定严格的质量控制措施，确保检测结果的可靠性。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8458900" y="2501900"/>
            <a:ext cx="2880000" cy="656625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质量监督与客户反馈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8458900" y="3218367"/>
            <a:ext cx="2880000" cy="19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建立质量监督机制，对检测过程进行全程监控，积极收集客户反馈，对检测质量进行评估和改进。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299070" y="320879"/>
            <a:ext cx="4495800" cy="56515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592800" y="399245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质量管理体系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5400000" flipH="0" flipV="0">
            <a:off x="-457200" y="114300"/>
            <a:ext cx="914400" cy="914400"/>
          </a:xfrm>
          <a:prstGeom prst="blockArc">
            <a:avLst>
              <a:gd name="adj1" fmla="val 10800000"/>
              <a:gd name="adj2" fmla="val 0"/>
              <a:gd name="adj3" fmla="val 28546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1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1" flipV="0">
            <a:off x="-1" y="479426"/>
            <a:ext cx="10392229" cy="5899149"/>
          </a:xfrm>
          <a:custGeom>
            <a:avLst/>
            <a:gdLst>
              <a:gd name="connsiteX0" fmla="*/ 374065 w 9996488"/>
              <a:gd name="connsiteY0" fmla="*/ 0 h 5899149"/>
              <a:gd name="connsiteX1" fmla="*/ 9996488 w 9996488"/>
              <a:gd name="connsiteY1" fmla="*/ 0 h 5899149"/>
              <a:gd name="connsiteX2" fmla="*/ 9996488 w 9996488"/>
              <a:gd name="connsiteY2" fmla="*/ 5899149 h 5899149"/>
              <a:gd name="connsiteX3" fmla="*/ 374065 w 9996488"/>
              <a:gd name="connsiteY3" fmla="*/ 5899149 h 5899149"/>
              <a:gd name="connsiteX4" fmla="*/ 0 w 9996488"/>
              <a:gd name="connsiteY4" fmla="*/ 5525084 h 5899149"/>
              <a:gd name="connsiteX5" fmla="*/ 0 w 9996488"/>
              <a:gd name="connsiteY5" fmla="*/ 374065 h 5899149"/>
              <a:gd name="connsiteX6" fmla="*/ 374065 w 9996488"/>
              <a:gd name="connsiteY6" fmla="*/ 0 h 5899149"/>
            </a:gdLst>
            <a:rect l="l" t="t" r="r" b="b"/>
            <a:pathLst>
              <a:path w="9996488" h="5899149">
                <a:moveTo>
                  <a:pt x="374065" y="0"/>
                </a:moveTo>
                <a:lnTo>
                  <a:pt x="9996488" y="0"/>
                </a:lnTo>
                <a:lnTo>
                  <a:pt x="9996488" y="5899149"/>
                </a:lnTo>
                <a:lnTo>
                  <a:pt x="374065" y="5899149"/>
                </a:lnTo>
                <a:cubicBezTo>
                  <a:pt x="167475" y="5899149"/>
                  <a:pt x="0" y="5731674"/>
                  <a:pt x="0" y="5525084"/>
                </a:cubicBezTo>
                <a:lnTo>
                  <a:pt x="0" y="374065"/>
                </a:lnTo>
                <a:cubicBezTo>
                  <a:pt x="0" y="167475"/>
                  <a:pt x="167475" y="0"/>
                  <a:pt x="374065" y="0"/>
                </a:cubicBezTo>
                <a:close/>
              </a:path>
            </a:pathLst>
          </a:custGeom>
          <a:solidFill>
            <a:schemeClr val="bg1"/>
          </a:solidFill>
          <a:ln w="3175" cap="sq">
            <a:noFill/>
            <a:miter/>
          </a:ln>
          <a:effectLst>
            <a:outerShdw dist="0" blurRad="279400" dir="0" sx="102000" sy="102000" kx="0" ky="0" algn="ctr" rotWithShape="0">
              <a:schemeClr val="accent1">
                <a:lumMod val="50000"/>
                <a:alpha val="28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839787" y="264886"/>
            <a:ext cx="1867506" cy="25574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6600">
                <a:ln w="12700">
                  <a:noFill/>
                </a:ln>
                <a:solidFill>
                  <a:srgbClr val="37858B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05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16200000" flipH="0" flipV="0">
            <a:off x="3675688" y="837237"/>
            <a:ext cx="457200" cy="2986423"/>
          </a:xfrm>
          <a:custGeom>
            <a:avLst/>
            <a:gdLst>
              <a:gd name="connsiteX0" fmla="*/ 457200 w 457200"/>
              <a:gd name="connsiteY0" fmla="*/ 2986423 h 2986423"/>
              <a:gd name="connsiteX1" fmla="*/ 0 w 457200"/>
              <a:gd name="connsiteY1" fmla="*/ 2986423 h 2986423"/>
              <a:gd name="connsiteX2" fmla="*/ 228600 w 457200"/>
              <a:gd name="connsiteY2" fmla="*/ 2652185 h 2986423"/>
              <a:gd name="connsiteX3" fmla="*/ 457200 w 457200"/>
              <a:gd name="connsiteY3" fmla="*/ 2607536 h 2986423"/>
              <a:gd name="connsiteX4" fmla="*/ 0 w 457200"/>
              <a:gd name="connsiteY4" fmla="*/ 2607536 h 2986423"/>
              <a:gd name="connsiteX5" fmla="*/ 228600 w 457200"/>
              <a:gd name="connsiteY5" fmla="*/ 2273298 h 2986423"/>
              <a:gd name="connsiteX6" fmla="*/ 457200 w 457200"/>
              <a:gd name="connsiteY6" fmla="*/ 2228653 h 2986423"/>
              <a:gd name="connsiteX7" fmla="*/ 0 w 457200"/>
              <a:gd name="connsiteY7" fmla="*/ 2228653 h 2986423"/>
              <a:gd name="connsiteX8" fmla="*/ 228600 w 457200"/>
              <a:gd name="connsiteY8" fmla="*/ 1894415 h 2986423"/>
              <a:gd name="connsiteX9" fmla="*/ 457200 w 457200"/>
              <a:gd name="connsiteY9" fmla="*/ 1849770 h 2986423"/>
              <a:gd name="connsiteX10" fmla="*/ 0 w 457200"/>
              <a:gd name="connsiteY10" fmla="*/ 1849770 h 2986423"/>
              <a:gd name="connsiteX11" fmla="*/ 228600 w 457200"/>
              <a:gd name="connsiteY11" fmla="*/ 1515532 h 2986423"/>
              <a:gd name="connsiteX12" fmla="*/ 457200 w 457200"/>
              <a:gd name="connsiteY12" fmla="*/ 1470887 h 2986423"/>
              <a:gd name="connsiteX13" fmla="*/ 0 w 457200"/>
              <a:gd name="connsiteY13" fmla="*/ 1470887 h 2986423"/>
              <a:gd name="connsiteX14" fmla="*/ 228600 w 457200"/>
              <a:gd name="connsiteY14" fmla="*/ 1136649 h 2986423"/>
              <a:gd name="connsiteX15" fmla="*/ 457200 w 457200"/>
              <a:gd name="connsiteY15" fmla="*/ 1092004 h 2986423"/>
              <a:gd name="connsiteX16" fmla="*/ 0 w 457200"/>
              <a:gd name="connsiteY16" fmla="*/ 1092004 h 2986423"/>
              <a:gd name="connsiteX17" fmla="*/ 228600 w 457200"/>
              <a:gd name="connsiteY17" fmla="*/ 757766 h 2986423"/>
              <a:gd name="connsiteX18" fmla="*/ 457200 w 457200"/>
              <a:gd name="connsiteY18" fmla="*/ 713121 h 2986423"/>
              <a:gd name="connsiteX19" fmla="*/ 0 w 457200"/>
              <a:gd name="connsiteY19" fmla="*/ 713121 h 2986423"/>
              <a:gd name="connsiteX20" fmla="*/ 228600 w 457200"/>
              <a:gd name="connsiteY20" fmla="*/ 378883 h 2986423"/>
              <a:gd name="connsiteX21" fmla="*/ 457200 w 457200"/>
              <a:gd name="connsiteY21" fmla="*/ 334238 h 2986423"/>
              <a:gd name="connsiteX22" fmla="*/ 0 w 457200"/>
              <a:gd name="connsiteY22" fmla="*/ 334238 h 2986423"/>
              <a:gd name="connsiteX23" fmla="*/ 228600 w 457200"/>
              <a:gd name="connsiteY23" fmla="*/ 0 h 2986423"/>
            </a:gdLst>
            <a:rect l="l" t="t" r="r" b="b"/>
            <a:pathLst>
              <a:path w="457200" h="2986423">
                <a:moveTo>
                  <a:pt x="457200" y="2986423"/>
                </a:moveTo>
                <a:lnTo>
                  <a:pt x="0" y="2986423"/>
                </a:lnTo>
                <a:lnTo>
                  <a:pt x="228600" y="2652185"/>
                </a:lnTo>
                <a:close/>
                <a:moveTo>
                  <a:pt x="457200" y="2607536"/>
                </a:moveTo>
                <a:lnTo>
                  <a:pt x="0" y="2607536"/>
                </a:lnTo>
                <a:lnTo>
                  <a:pt x="228600" y="2273298"/>
                </a:lnTo>
                <a:close/>
                <a:moveTo>
                  <a:pt x="457200" y="2228653"/>
                </a:moveTo>
                <a:lnTo>
                  <a:pt x="0" y="2228653"/>
                </a:lnTo>
                <a:lnTo>
                  <a:pt x="228600" y="1894415"/>
                </a:lnTo>
                <a:close/>
                <a:moveTo>
                  <a:pt x="457200" y="1849770"/>
                </a:moveTo>
                <a:lnTo>
                  <a:pt x="0" y="1849770"/>
                </a:lnTo>
                <a:lnTo>
                  <a:pt x="228600" y="1515532"/>
                </a:lnTo>
                <a:close/>
                <a:moveTo>
                  <a:pt x="457200" y="1470887"/>
                </a:moveTo>
                <a:lnTo>
                  <a:pt x="0" y="1470887"/>
                </a:lnTo>
                <a:lnTo>
                  <a:pt x="228600" y="1136649"/>
                </a:lnTo>
                <a:close/>
                <a:moveTo>
                  <a:pt x="457200" y="1092004"/>
                </a:moveTo>
                <a:lnTo>
                  <a:pt x="0" y="1092004"/>
                </a:lnTo>
                <a:lnTo>
                  <a:pt x="228600" y="757766"/>
                </a:lnTo>
                <a:close/>
                <a:moveTo>
                  <a:pt x="457200" y="713121"/>
                </a:moveTo>
                <a:lnTo>
                  <a:pt x="0" y="713121"/>
                </a:lnTo>
                <a:lnTo>
                  <a:pt x="228600" y="378883"/>
                </a:lnTo>
                <a:close/>
                <a:moveTo>
                  <a:pt x="457200" y="334238"/>
                </a:moveTo>
                <a:lnTo>
                  <a:pt x="0" y="334238"/>
                </a:lnTo>
                <a:lnTo>
                  <a:pt x="22860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1" flipV="0">
            <a:off x="820510" y="5219700"/>
            <a:ext cx="6659562" cy="45719"/>
          </a:xfrm>
          <a:prstGeom prst="rect">
            <a:avLst/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1" flipV="0">
            <a:off x="8072438" y="477838"/>
            <a:ext cx="723900" cy="4056062"/>
          </a:xfrm>
          <a:prstGeom prst="rect">
            <a:avLst/>
          </a:prstGeom>
          <a:gradFill>
            <a:gsLst>
              <a:gs pos="0">
                <a:schemeClr val="accent1">
                  <a:alpha val="35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8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432" t="-2781" r="-432" b="21769"/>
          <a:stretch>
            <a:fillRect/>
          </a:stretch>
        </p:blipFill>
        <p:spPr>
          <a:xfrm rot="0" flipH="0" flipV="0">
            <a:off x="7698451" y="188686"/>
            <a:ext cx="4611463" cy="6669314"/>
          </a:xfrm>
          <a:custGeom>
            <a:avLst/>
            <a:gdLst/>
            <a:rect l="l" t="t" r="r" b="b"/>
            <a:pathLst>
              <a:path w="4610100" h="6667500">
                <a:moveTo>
                  <a:pt x="0" y="0"/>
                </a:moveTo>
                <a:lnTo>
                  <a:pt x="4611463" y="0"/>
                </a:lnTo>
                <a:lnTo>
                  <a:pt x="4611463" y="6669314"/>
                </a:lnTo>
                <a:lnTo>
                  <a:pt x="0" y="666931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" name="标题 1"/>
          <p:cNvSpPr txBox="1"/>
          <p:nvPr/>
        </p:nvSpPr>
        <p:spPr>
          <a:xfrm rot="0" flipH="1" flipV="1">
            <a:off x="10960100" y="3602038"/>
            <a:ext cx="723900" cy="3255962"/>
          </a:xfrm>
          <a:prstGeom prst="rect">
            <a:avLst/>
          </a:prstGeom>
          <a:gradFill>
            <a:gsLst>
              <a:gs pos="0">
                <a:schemeClr val="accent1">
                  <a:alpha val="35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1" flipV="0">
            <a:off x="5361213" y="927091"/>
            <a:ext cx="2118859" cy="40166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5518036" y="1002324"/>
            <a:ext cx="1805213" cy="25120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841140" y="873130"/>
            <a:ext cx="2420622" cy="5095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3700">
                <a:ln w="12700">
                  <a:noFill/>
                </a:ln>
                <a:solidFill>
                  <a:srgbClr val="D2EBED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202X.X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1" flipV="0">
            <a:off x="3763691" y="1117124"/>
            <a:ext cx="360000" cy="21600"/>
          </a:xfrm>
          <a:prstGeom prst="roundRect">
            <a:avLst>
              <a:gd name="adj" fmla="val 50000"/>
            </a:avLst>
          </a:prstGeom>
          <a:solidFill>
            <a:schemeClr val="accent1">
              <a:alpha val="20000"/>
            </a:schemeClr>
          </a:solidFill>
          <a:ln w="952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1" flipV="0">
            <a:off x="4204223" y="1117124"/>
            <a:ext cx="36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 cap="sq">
            <a:solidFill>
              <a:schemeClr val="accent1">
                <a:alpha val="20000"/>
              </a:schemeClr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1" flipV="0">
            <a:off x="3323160" y="1117124"/>
            <a:ext cx="36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 cap="sq">
            <a:solidFill>
              <a:schemeClr val="accent1">
                <a:alpha val="20000"/>
              </a:schemeClr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814386" y="2847500"/>
            <a:ext cx="6885824" cy="23264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5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技术能力提升</a:t>
            </a:r>
            <a:endParaRPr kumimoji="1" lang="zh-CN" altLang="en-US"/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1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2361153" y="1332391"/>
            <a:ext cx="8182966" cy="1195056"/>
          </a:xfrm>
          <a:prstGeom prst="parallelogram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635181" y="1221811"/>
            <a:ext cx="1832894" cy="1378116"/>
          </a:xfrm>
          <a:prstGeom prst="parallelogram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16154" t="13378" r="16635" b="10857"/>
          <a:stretch>
            <a:fillRect/>
          </a:stretch>
        </p:blipFill>
        <p:spPr>
          <a:xfrm rot="0" flipH="0" flipV="0">
            <a:off x="1741329" y="1301622"/>
            <a:ext cx="1620598" cy="1218494"/>
          </a:xfrm>
          <a:custGeom>
            <a:avLst/>
            <a:gdLst/>
            <a:rect l="l" t="t" r="r" b="b"/>
            <a:pathLst>
              <a:path w="1620598" h="1218494">
                <a:moveTo>
                  <a:pt x="304624" y="0"/>
                </a:moveTo>
                <a:lnTo>
                  <a:pt x="1620598" y="0"/>
                </a:lnTo>
                <a:lnTo>
                  <a:pt x="1315974" y="1218494"/>
                </a:lnTo>
                <a:lnTo>
                  <a:pt x="0" y="121849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6" name="标题 1"/>
          <p:cNvSpPr txBox="1"/>
          <p:nvPr/>
        </p:nvSpPr>
        <p:spPr>
          <a:xfrm rot="0" flipH="0" flipV="0">
            <a:off x="1635181" y="1028700"/>
            <a:ext cx="725974" cy="545844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3581635" y="1683333"/>
            <a:ext cx="6538324" cy="7868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组织业务骨干开展技能培训，全面提升检验检测能力水平和服务企业效能。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871667" y="1184601"/>
            <a:ext cx="253000" cy="234042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3581635" y="1416619"/>
            <a:ext cx="6540500" cy="2667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业务骨干技能培训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2361153" y="3150277"/>
            <a:ext cx="8182966" cy="1195056"/>
          </a:xfrm>
          <a:prstGeom prst="parallelogram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1635181" y="3039697"/>
            <a:ext cx="1832894" cy="1378116"/>
          </a:xfrm>
          <a:prstGeom prst="parallelogram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16154" t="13378" r="16635" b="10857"/>
          <a:stretch>
            <a:fillRect/>
          </a:stretch>
        </p:blipFill>
        <p:spPr>
          <a:xfrm rot="0" flipH="0" flipV="0">
            <a:off x="1741329" y="3119508"/>
            <a:ext cx="1620598" cy="1218494"/>
          </a:xfrm>
          <a:custGeom>
            <a:avLst/>
            <a:gdLst/>
            <a:rect l="l" t="t" r="r" b="b"/>
            <a:pathLst>
              <a:path w="1620598" h="1218494">
                <a:moveTo>
                  <a:pt x="304624" y="0"/>
                </a:moveTo>
                <a:lnTo>
                  <a:pt x="1620598" y="0"/>
                </a:lnTo>
                <a:lnTo>
                  <a:pt x="1315974" y="1218494"/>
                </a:lnTo>
                <a:lnTo>
                  <a:pt x="0" y="121849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3" name="标题 1"/>
          <p:cNvSpPr txBox="1"/>
          <p:nvPr/>
        </p:nvSpPr>
        <p:spPr>
          <a:xfrm rot="0" flipH="0" flipV="0">
            <a:off x="1635181" y="2846587"/>
            <a:ext cx="725974" cy="545844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3581635" y="3501220"/>
            <a:ext cx="6538324" cy="7868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投资添置检验检测仪器设备，为食品、茶产品检测和化妆美妆产品、农产品、工业产品扩项打下良好的硬件和软件基础。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1871667" y="3014875"/>
            <a:ext cx="253000" cy="209266"/>
          </a:xfrm>
          <a:custGeom>
            <a:avLst/>
            <a:gdLst>
              <a:gd name="connsiteX0" fmla="*/ 153878 w 870468"/>
              <a:gd name="connsiteY0" fmla="*/ 353026 h 720000"/>
              <a:gd name="connsiteX1" fmla="*/ 449972 w 870468"/>
              <a:gd name="connsiteY1" fmla="*/ 353026 h 720000"/>
              <a:gd name="connsiteX2" fmla="*/ 489985 w 870468"/>
              <a:gd name="connsiteY2" fmla="*/ 393039 h 720000"/>
              <a:gd name="connsiteX3" fmla="*/ 449972 w 870468"/>
              <a:gd name="connsiteY3" fmla="*/ 433051 h 720000"/>
              <a:gd name="connsiteX4" fmla="*/ 153878 w 870468"/>
              <a:gd name="connsiteY4" fmla="*/ 433051 h 720000"/>
              <a:gd name="connsiteX5" fmla="*/ 113865 w 870468"/>
              <a:gd name="connsiteY5" fmla="*/ 393039 h 720000"/>
              <a:gd name="connsiteX6" fmla="*/ 153878 w 870468"/>
              <a:gd name="connsiteY6" fmla="*/ 353026 h 720000"/>
              <a:gd name="connsiteX7" fmla="*/ 68708 w 870468"/>
              <a:gd name="connsiteY7" fmla="*/ 275858 h 720000"/>
              <a:gd name="connsiteX8" fmla="*/ 68708 w 870468"/>
              <a:gd name="connsiteY8" fmla="*/ 603735 h 720000"/>
              <a:gd name="connsiteX9" fmla="*/ 116266 w 870468"/>
              <a:gd name="connsiteY9" fmla="*/ 651293 h 720000"/>
              <a:gd name="connsiteX10" fmla="*/ 598821 w 870468"/>
              <a:gd name="connsiteY10" fmla="*/ 651293 h 720000"/>
              <a:gd name="connsiteX11" fmla="*/ 754317 w 870468"/>
              <a:gd name="connsiteY11" fmla="*/ 651293 h 720000"/>
              <a:gd name="connsiteX12" fmla="*/ 801875 w 870468"/>
              <a:gd name="connsiteY12" fmla="*/ 603735 h 720000"/>
              <a:gd name="connsiteX13" fmla="*/ 801875 w 870468"/>
              <a:gd name="connsiteY13" fmla="*/ 275858 h 720000"/>
              <a:gd name="connsiteX14" fmla="*/ 598821 w 870468"/>
              <a:gd name="connsiteY14" fmla="*/ 275858 h 720000"/>
              <a:gd name="connsiteX15" fmla="*/ 116266 w 870468"/>
              <a:gd name="connsiteY15" fmla="*/ 68593 h 720000"/>
              <a:gd name="connsiteX16" fmla="*/ 68708 w 870468"/>
              <a:gd name="connsiteY16" fmla="*/ 116151 h 720000"/>
              <a:gd name="connsiteX17" fmla="*/ 68708 w 870468"/>
              <a:gd name="connsiteY17" fmla="*/ 207265 h 720000"/>
              <a:gd name="connsiteX18" fmla="*/ 598821 w 870468"/>
              <a:gd name="connsiteY18" fmla="*/ 207265 h 720000"/>
              <a:gd name="connsiteX19" fmla="*/ 801875 w 870468"/>
              <a:gd name="connsiteY19" fmla="*/ 207265 h 720000"/>
              <a:gd name="connsiteX20" fmla="*/ 801875 w 870468"/>
              <a:gd name="connsiteY20" fmla="*/ 116151 h 720000"/>
              <a:gd name="connsiteX21" fmla="*/ 754317 w 870468"/>
              <a:gd name="connsiteY21" fmla="*/ 68593 h 720000"/>
              <a:gd name="connsiteX22" fmla="*/ 598821 w 870468"/>
              <a:gd name="connsiteY22" fmla="*/ 68593 h 720000"/>
              <a:gd name="connsiteX23" fmla="*/ 116266 w 870468"/>
              <a:gd name="connsiteY23" fmla="*/ 0 h 720000"/>
              <a:gd name="connsiteX24" fmla="*/ 598821 w 870468"/>
              <a:gd name="connsiteY24" fmla="*/ 0 h 720000"/>
              <a:gd name="connsiteX25" fmla="*/ 754317 w 870468"/>
              <a:gd name="connsiteY25" fmla="*/ 0 h 720000"/>
              <a:gd name="connsiteX26" fmla="*/ 870468 w 870468"/>
              <a:gd name="connsiteY26" fmla="*/ 116151 h 720000"/>
              <a:gd name="connsiteX27" fmla="*/ 870468 w 870468"/>
              <a:gd name="connsiteY27" fmla="*/ 241562 h 720000"/>
              <a:gd name="connsiteX28" fmla="*/ 870468 w 870468"/>
              <a:gd name="connsiteY28" fmla="*/ 603735 h 720000"/>
              <a:gd name="connsiteX29" fmla="*/ 754317 w 870468"/>
              <a:gd name="connsiteY29" fmla="*/ 720000 h 720000"/>
              <a:gd name="connsiteX30" fmla="*/ 598821 w 870468"/>
              <a:gd name="connsiteY30" fmla="*/ 720000 h 720000"/>
              <a:gd name="connsiteX31" fmla="*/ 116266 w 870468"/>
              <a:gd name="connsiteY31" fmla="*/ 720000 h 720000"/>
              <a:gd name="connsiteX32" fmla="*/ 115 w 870468"/>
              <a:gd name="connsiteY32" fmla="*/ 603849 h 720000"/>
              <a:gd name="connsiteX33" fmla="*/ 115 w 870468"/>
              <a:gd name="connsiteY33" fmla="*/ 241841 h 720000"/>
              <a:gd name="connsiteX34" fmla="*/ 0 w 870468"/>
              <a:gd name="connsiteY34" fmla="*/ 241562 h 720000"/>
              <a:gd name="connsiteX35" fmla="*/ 115 w 870468"/>
              <a:gd name="connsiteY35" fmla="*/ 241284 h 720000"/>
              <a:gd name="connsiteX36" fmla="*/ 115 w 870468"/>
              <a:gd name="connsiteY36" fmla="*/ 116151 h 720000"/>
              <a:gd name="connsiteX37" fmla="*/ 116266 w 870468"/>
              <a:gd name="connsiteY37" fmla="*/ 0 h 720000"/>
            </a:gdLst>
            <a:rect l="l" t="t" r="r" b="b"/>
            <a:pathLst>
              <a:path w="870468" h="720000">
                <a:moveTo>
                  <a:pt x="153878" y="353026"/>
                </a:moveTo>
                <a:lnTo>
                  <a:pt x="449972" y="353026"/>
                </a:lnTo>
                <a:cubicBezTo>
                  <a:pt x="472036" y="353026"/>
                  <a:pt x="489985" y="370975"/>
                  <a:pt x="489985" y="393039"/>
                </a:cubicBezTo>
                <a:cubicBezTo>
                  <a:pt x="489985" y="415103"/>
                  <a:pt x="472150" y="433051"/>
                  <a:pt x="449972" y="433051"/>
                </a:cubicBezTo>
                <a:lnTo>
                  <a:pt x="153878" y="433051"/>
                </a:lnTo>
                <a:cubicBezTo>
                  <a:pt x="131814" y="433051"/>
                  <a:pt x="113865" y="415103"/>
                  <a:pt x="113865" y="393039"/>
                </a:cubicBezTo>
                <a:cubicBezTo>
                  <a:pt x="113865" y="370975"/>
                  <a:pt x="131814" y="353026"/>
                  <a:pt x="153878" y="353026"/>
                </a:cubicBezTo>
                <a:close/>
                <a:moveTo>
                  <a:pt x="68708" y="275858"/>
                </a:moveTo>
                <a:lnTo>
                  <a:pt x="68708" y="603735"/>
                </a:lnTo>
                <a:cubicBezTo>
                  <a:pt x="68708" y="630029"/>
                  <a:pt x="90087" y="651293"/>
                  <a:pt x="116266" y="651293"/>
                </a:cubicBezTo>
                <a:lnTo>
                  <a:pt x="598821" y="651293"/>
                </a:lnTo>
                <a:lnTo>
                  <a:pt x="754317" y="651293"/>
                </a:lnTo>
                <a:cubicBezTo>
                  <a:pt x="780611" y="651293"/>
                  <a:pt x="801875" y="629915"/>
                  <a:pt x="801875" y="603735"/>
                </a:cubicBezTo>
                <a:lnTo>
                  <a:pt x="801875" y="275858"/>
                </a:lnTo>
                <a:lnTo>
                  <a:pt x="598821" y="275858"/>
                </a:lnTo>
                <a:close/>
                <a:moveTo>
                  <a:pt x="116266" y="68593"/>
                </a:moveTo>
                <a:cubicBezTo>
                  <a:pt x="89972" y="68593"/>
                  <a:pt x="68708" y="89972"/>
                  <a:pt x="68708" y="116151"/>
                </a:cubicBezTo>
                <a:lnTo>
                  <a:pt x="68708" y="207265"/>
                </a:lnTo>
                <a:lnTo>
                  <a:pt x="598821" y="207265"/>
                </a:lnTo>
                <a:lnTo>
                  <a:pt x="801875" y="207265"/>
                </a:lnTo>
                <a:lnTo>
                  <a:pt x="801875" y="116151"/>
                </a:lnTo>
                <a:cubicBezTo>
                  <a:pt x="801875" y="89857"/>
                  <a:pt x="780497" y="68593"/>
                  <a:pt x="754317" y="68593"/>
                </a:cubicBezTo>
                <a:lnTo>
                  <a:pt x="598821" y="68593"/>
                </a:lnTo>
                <a:close/>
                <a:moveTo>
                  <a:pt x="116266" y="0"/>
                </a:moveTo>
                <a:lnTo>
                  <a:pt x="598821" y="0"/>
                </a:lnTo>
                <a:lnTo>
                  <a:pt x="754317" y="0"/>
                </a:lnTo>
                <a:cubicBezTo>
                  <a:pt x="818338" y="0"/>
                  <a:pt x="870468" y="52131"/>
                  <a:pt x="870468" y="116151"/>
                </a:cubicBezTo>
                <a:lnTo>
                  <a:pt x="870468" y="241562"/>
                </a:lnTo>
                <a:lnTo>
                  <a:pt x="870468" y="603735"/>
                </a:lnTo>
                <a:cubicBezTo>
                  <a:pt x="870468" y="667869"/>
                  <a:pt x="818338" y="720000"/>
                  <a:pt x="754317" y="720000"/>
                </a:cubicBezTo>
                <a:lnTo>
                  <a:pt x="598821" y="720000"/>
                </a:lnTo>
                <a:lnTo>
                  <a:pt x="116266" y="720000"/>
                </a:lnTo>
                <a:cubicBezTo>
                  <a:pt x="52246" y="720000"/>
                  <a:pt x="115" y="667869"/>
                  <a:pt x="115" y="603849"/>
                </a:cubicBezTo>
                <a:lnTo>
                  <a:pt x="115" y="241841"/>
                </a:lnTo>
                <a:lnTo>
                  <a:pt x="0" y="241562"/>
                </a:lnTo>
                <a:lnTo>
                  <a:pt x="115" y="241284"/>
                </a:lnTo>
                <a:lnTo>
                  <a:pt x="115" y="116151"/>
                </a:lnTo>
                <a:cubicBezTo>
                  <a:pt x="115" y="52131"/>
                  <a:pt x="52246" y="0"/>
                  <a:pt x="116266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3581635" y="3234505"/>
            <a:ext cx="6540500" cy="2667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设备更新与资质扩项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2361153" y="4968164"/>
            <a:ext cx="8182966" cy="1195056"/>
          </a:xfrm>
          <a:prstGeom prst="parallelogram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1635181" y="4857584"/>
            <a:ext cx="1832894" cy="1378116"/>
          </a:xfrm>
          <a:prstGeom prst="parallelogram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9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16154" t="13378" r="16635" b="10857"/>
          <a:stretch>
            <a:fillRect/>
          </a:stretch>
        </p:blipFill>
        <p:spPr>
          <a:xfrm rot="0" flipH="0" flipV="0">
            <a:off x="1741329" y="4937395"/>
            <a:ext cx="1620598" cy="1218494"/>
          </a:xfrm>
          <a:custGeom>
            <a:avLst/>
            <a:gdLst/>
            <a:rect l="l" t="t" r="r" b="b"/>
            <a:pathLst>
              <a:path w="1620598" h="1218494">
                <a:moveTo>
                  <a:pt x="304624" y="0"/>
                </a:moveTo>
                <a:lnTo>
                  <a:pt x="1620598" y="0"/>
                </a:lnTo>
                <a:lnTo>
                  <a:pt x="1315974" y="1218494"/>
                </a:lnTo>
                <a:lnTo>
                  <a:pt x="0" y="121849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0" name="标题 1"/>
          <p:cNvSpPr txBox="1"/>
          <p:nvPr/>
        </p:nvSpPr>
        <p:spPr>
          <a:xfrm rot="0" flipH="0" flipV="0">
            <a:off x="1635181" y="4664474"/>
            <a:ext cx="725974" cy="545844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3581635" y="5319107"/>
            <a:ext cx="6538324" cy="7868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关注行业最新技术动态，引进先进技术和设备，加强与其他检测机构、科研院校的合作与交流。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1871667" y="4826646"/>
            <a:ext cx="253000" cy="221498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3581635" y="5052392"/>
            <a:ext cx="6540500" cy="2667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技术创新与合作交流</a:t>
            </a: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299070" y="320879"/>
            <a:ext cx="4495800" cy="56515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0" flipH="0" flipV="0">
            <a:off x="592800" y="399245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技术培训与设备更新</a:t>
            </a: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5400000" flipH="0" flipV="0">
            <a:off x="-457200" y="114300"/>
            <a:ext cx="914400" cy="914400"/>
          </a:xfrm>
          <a:prstGeom prst="blockArc">
            <a:avLst>
              <a:gd name="adj1" fmla="val 10800000"/>
              <a:gd name="adj2" fmla="val 0"/>
              <a:gd name="adj3" fmla="val 28546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2195512" y="479426"/>
            <a:ext cx="9996488" cy="5899149"/>
          </a:xfrm>
          <a:custGeom>
            <a:avLst/>
            <a:gdLst>
              <a:gd name="connsiteX0" fmla="*/ 374065 w 9996488"/>
              <a:gd name="connsiteY0" fmla="*/ 0 h 5899149"/>
              <a:gd name="connsiteX1" fmla="*/ 9996488 w 9996488"/>
              <a:gd name="connsiteY1" fmla="*/ 0 h 5899149"/>
              <a:gd name="connsiteX2" fmla="*/ 9996488 w 9996488"/>
              <a:gd name="connsiteY2" fmla="*/ 5899149 h 5899149"/>
              <a:gd name="connsiteX3" fmla="*/ 374065 w 9996488"/>
              <a:gd name="connsiteY3" fmla="*/ 5899149 h 5899149"/>
              <a:gd name="connsiteX4" fmla="*/ 0 w 9996488"/>
              <a:gd name="connsiteY4" fmla="*/ 5525084 h 5899149"/>
              <a:gd name="connsiteX5" fmla="*/ 0 w 9996488"/>
              <a:gd name="connsiteY5" fmla="*/ 374065 h 5899149"/>
              <a:gd name="connsiteX6" fmla="*/ 374065 w 9996488"/>
              <a:gd name="connsiteY6" fmla="*/ 0 h 5899149"/>
            </a:gdLst>
            <a:rect l="l" t="t" r="r" b="b"/>
            <a:pathLst>
              <a:path w="9996488" h="5899149">
                <a:moveTo>
                  <a:pt x="374065" y="0"/>
                </a:moveTo>
                <a:lnTo>
                  <a:pt x="9996488" y="0"/>
                </a:lnTo>
                <a:lnTo>
                  <a:pt x="9996488" y="5899149"/>
                </a:lnTo>
                <a:lnTo>
                  <a:pt x="374065" y="5899149"/>
                </a:lnTo>
                <a:cubicBezTo>
                  <a:pt x="167475" y="5899149"/>
                  <a:pt x="0" y="5731674"/>
                  <a:pt x="0" y="5525084"/>
                </a:cubicBezTo>
                <a:lnTo>
                  <a:pt x="0" y="374065"/>
                </a:lnTo>
                <a:cubicBezTo>
                  <a:pt x="0" y="167475"/>
                  <a:pt x="167475" y="0"/>
                  <a:pt x="374065" y="0"/>
                </a:cubicBezTo>
                <a:close/>
              </a:path>
            </a:pathLst>
          </a:custGeom>
          <a:solidFill>
            <a:schemeClr val="bg1"/>
          </a:solidFill>
          <a:ln w="3175" cap="sq">
            <a:noFill/>
            <a:miter/>
          </a:ln>
          <a:effectLst>
            <a:outerShdw dist="0" blurRad="279400" dir="0" sx="102000" sy="102000" kx="0" ky="0" algn="ctr" rotWithShape="0">
              <a:schemeClr val="accent1">
                <a:lumMod val="50000"/>
                <a:alpha val="28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16200000" flipH="0" flipV="0">
            <a:off x="8891912" y="-161828"/>
            <a:ext cx="457201" cy="4501955"/>
          </a:xfrm>
          <a:custGeom>
            <a:avLst/>
            <a:gdLst>
              <a:gd name="connsiteX0" fmla="*/ 457200 w 457201"/>
              <a:gd name="connsiteY0" fmla="*/ 1092004 h 4501955"/>
              <a:gd name="connsiteX1" fmla="*/ 0 w 457201"/>
              <a:gd name="connsiteY1" fmla="*/ 1092004 h 4501955"/>
              <a:gd name="connsiteX2" fmla="*/ 228600 w 457201"/>
              <a:gd name="connsiteY2" fmla="*/ 757766 h 4501955"/>
              <a:gd name="connsiteX3" fmla="*/ 457200 w 457201"/>
              <a:gd name="connsiteY3" fmla="*/ 713121 h 4501955"/>
              <a:gd name="connsiteX4" fmla="*/ 0 w 457201"/>
              <a:gd name="connsiteY4" fmla="*/ 713121 h 4501955"/>
              <a:gd name="connsiteX5" fmla="*/ 228600 w 457201"/>
              <a:gd name="connsiteY5" fmla="*/ 378883 h 4501955"/>
              <a:gd name="connsiteX6" fmla="*/ 457200 w 457201"/>
              <a:gd name="connsiteY6" fmla="*/ 334238 h 4501955"/>
              <a:gd name="connsiteX7" fmla="*/ 0 w 457201"/>
              <a:gd name="connsiteY7" fmla="*/ 334238 h 4501955"/>
              <a:gd name="connsiteX8" fmla="*/ 228600 w 457201"/>
              <a:gd name="connsiteY8" fmla="*/ 0 h 4501955"/>
              <a:gd name="connsiteX9" fmla="*/ 457201 w 457201"/>
              <a:gd name="connsiteY9" fmla="*/ 4501955 h 4501955"/>
              <a:gd name="connsiteX10" fmla="*/ 1 w 457201"/>
              <a:gd name="connsiteY10" fmla="*/ 4501955 h 4501955"/>
              <a:gd name="connsiteX11" fmla="*/ 228601 w 457201"/>
              <a:gd name="connsiteY11" fmla="*/ 4167717 h 4501955"/>
              <a:gd name="connsiteX12" fmla="*/ 457201 w 457201"/>
              <a:gd name="connsiteY12" fmla="*/ 4123068 h 4501955"/>
              <a:gd name="connsiteX13" fmla="*/ 1 w 457201"/>
              <a:gd name="connsiteY13" fmla="*/ 4123068 h 4501955"/>
              <a:gd name="connsiteX14" fmla="*/ 228601 w 457201"/>
              <a:gd name="connsiteY14" fmla="*/ 3788830 h 4501955"/>
              <a:gd name="connsiteX15" fmla="*/ 457201 w 457201"/>
              <a:gd name="connsiteY15" fmla="*/ 3744185 h 4501955"/>
              <a:gd name="connsiteX16" fmla="*/ 1 w 457201"/>
              <a:gd name="connsiteY16" fmla="*/ 3744185 h 4501955"/>
              <a:gd name="connsiteX17" fmla="*/ 228601 w 457201"/>
              <a:gd name="connsiteY17" fmla="*/ 3409947 h 4501955"/>
              <a:gd name="connsiteX18" fmla="*/ 457201 w 457201"/>
              <a:gd name="connsiteY18" fmla="*/ 3365302 h 4501955"/>
              <a:gd name="connsiteX19" fmla="*/ 1 w 457201"/>
              <a:gd name="connsiteY19" fmla="*/ 3365302 h 4501955"/>
              <a:gd name="connsiteX20" fmla="*/ 228601 w 457201"/>
              <a:gd name="connsiteY20" fmla="*/ 3031064 h 4501955"/>
              <a:gd name="connsiteX21" fmla="*/ 457201 w 457201"/>
              <a:gd name="connsiteY21" fmla="*/ 2986419 h 4501955"/>
              <a:gd name="connsiteX22" fmla="*/ 1 w 457201"/>
              <a:gd name="connsiteY22" fmla="*/ 2986419 h 4501955"/>
              <a:gd name="connsiteX23" fmla="*/ 228601 w 457201"/>
              <a:gd name="connsiteY23" fmla="*/ 2652181 h 4501955"/>
              <a:gd name="connsiteX24" fmla="*/ 457201 w 457201"/>
              <a:gd name="connsiteY24" fmla="*/ 2607536 h 4501955"/>
              <a:gd name="connsiteX25" fmla="*/ 1 w 457201"/>
              <a:gd name="connsiteY25" fmla="*/ 2607536 h 4501955"/>
              <a:gd name="connsiteX26" fmla="*/ 228601 w 457201"/>
              <a:gd name="connsiteY26" fmla="*/ 2273298 h 4501955"/>
              <a:gd name="connsiteX27" fmla="*/ 457201 w 457201"/>
              <a:gd name="connsiteY27" fmla="*/ 2228653 h 4501955"/>
              <a:gd name="connsiteX28" fmla="*/ 1 w 457201"/>
              <a:gd name="connsiteY28" fmla="*/ 2228653 h 4501955"/>
              <a:gd name="connsiteX29" fmla="*/ 228601 w 457201"/>
              <a:gd name="connsiteY29" fmla="*/ 1894415 h 4501955"/>
              <a:gd name="connsiteX30" fmla="*/ 457201 w 457201"/>
              <a:gd name="connsiteY30" fmla="*/ 1849770 h 4501955"/>
              <a:gd name="connsiteX31" fmla="*/ 1 w 457201"/>
              <a:gd name="connsiteY31" fmla="*/ 1849770 h 4501955"/>
              <a:gd name="connsiteX32" fmla="*/ 228601 w 457201"/>
              <a:gd name="connsiteY32" fmla="*/ 1515532 h 4501955"/>
              <a:gd name="connsiteX33" fmla="*/ 457201 w 457201"/>
              <a:gd name="connsiteY33" fmla="*/ 1470887 h 4501955"/>
              <a:gd name="connsiteX34" fmla="*/ 1 w 457201"/>
              <a:gd name="connsiteY34" fmla="*/ 1470887 h 4501955"/>
              <a:gd name="connsiteX35" fmla="*/ 228601 w 457201"/>
              <a:gd name="connsiteY35" fmla="*/ 1136649 h 4501955"/>
            </a:gdLst>
            <a:rect l="l" t="t" r="r" b="b"/>
            <a:pathLst>
              <a:path w="457201" h="4501955">
                <a:moveTo>
                  <a:pt x="457200" y="1092004"/>
                </a:moveTo>
                <a:lnTo>
                  <a:pt x="0" y="1092004"/>
                </a:lnTo>
                <a:lnTo>
                  <a:pt x="228600" y="757766"/>
                </a:lnTo>
                <a:close/>
                <a:moveTo>
                  <a:pt x="457200" y="713121"/>
                </a:moveTo>
                <a:lnTo>
                  <a:pt x="0" y="713121"/>
                </a:lnTo>
                <a:lnTo>
                  <a:pt x="228600" y="378883"/>
                </a:lnTo>
                <a:close/>
                <a:moveTo>
                  <a:pt x="457200" y="334238"/>
                </a:moveTo>
                <a:lnTo>
                  <a:pt x="0" y="334238"/>
                </a:lnTo>
                <a:lnTo>
                  <a:pt x="228600" y="0"/>
                </a:lnTo>
                <a:close/>
                <a:moveTo>
                  <a:pt x="457201" y="4501955"/>
                </a:moveTo>
                <a:lnTo>
                  <a:pt x="1" y="4501955"/>
                </a:lnTo>
                <a:lnTo>
                  <a:pt x="228601" y="4167717"/>
                </a:lnTo>
                <a:close/>
                <a:moveTo>
                  <a:pt x="457201" y="4123068"/>
                </a:moveTo>
                <a:lnTo>
                  <a:pt x="1" y="4123068"/>
                </a:lnTo>
                <a:lnTo>
                  <a:pt x="228601" y="3788830"/>
                </a:lnTo>
                <a:close/>
                <a:moveTo>
                  <a:pt x="457201" y="3744185"/>
                </a:moveTo>
                <a:lnTo>
                  <a:pt x="1" y="3744185"/>
                </a:lnTo>
                <a:lnTo>
                  <a:pt x="228601" y="3409947"/>
                </a:lnTo>
                <a:close/>
                <a:moveTo>
                  <a:pt x="457201" y="3365302"/>
                </a:moveTo>
                <a:lnTo>
                  <a:pt x="1" y="3365302"/>
                </a:lnTo>
                <a:lnTo>
                  <a:pt x="228601" y="3031064"/>
                </a:lnTo>
                <a:close/>
                <a:moveTo>
                  <a:pt x="457201" y="2986419"/>
                </a:moveTo>
                <a:lnTo>
                  <a:pt x="1" y="2986419"/>
                </a:lnTo>
                <a:lnTo>
                  <a:pt x="228601" y="2652181"/>
                </a:lnTo>
                <a:close/>
                <a:moveTo>
                  <a:pt x="457201" y="2607536"/>
                </a:moveTo>
                <a:lnTo>
                  <a:pt x="1" y="2607536"/>
                </a:lnTo>
                <a:lnTo>
                  <a:pt x="228601" y="2273298"/>
                </a:lnTo>
                <a:close/>
                <a:moveTo>
                  <a:pt x="457201" y="2228653"/>
                </a:moveTo>
                <a:lnTo>
                  <a:pt x="1" y="2228653"/>
                </a:lnTo>
                <a:lnTo>
                  <a:pt x="228601" y="1894415"/>
                </a:lnTo>
                <a:close/>
                <a:moveTo>
                  <a:pt x="457201" y="1849770"/>
                </a:moveTo>
                <a:lnTo>
                  <a:pt x="1" y="1849770"/>
                </a:lnTo>
                <a:lnTo>
                  <a:pt x="228601" y="1515532"/>
                </a:lnTo>
                <a:close/>
                <a:moveTo>
                  <a:pt x="457201" y="1470887"/>
                </a:moveTo>
                <a:lnTo>
                  <a:pt x="1" y="1470887"/>
                </a:lnTo>
                <a:lnTo>
                  <a:pt x="228601" y="113664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4711928" y="4648200"/>
            <a:ext cx="6659562" cy="45719"/>
          </a:xfrm>
          <a:prstGeom prst="rect">
            <a:avLst/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4716690" y="5374742"/>
            <a:ext cx="2167890" cy="41037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9525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7176182" y="5374742"/>
            <a:ext cx="2167890" cy="41037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9525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5764190" y="5374742"/>
            <a:ext cx="1120390" cy="41037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9525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8307333" y="5374742"/>
            <a:ext cx="1036738" cy="41037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9525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7271013" y="5441431"/>
            <a:ext cx="941489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汇报时间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4907009" y="5441431"/>
            <a:ext cx="739753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汇报人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8426395" y="5441431"/>
            <a:ext cx="798615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20XX.X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5986514" y="5441431"/>
            <a:ext cx="675743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AiPPT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4711928" y="927091"/>
            <a:ext cx="2118859" cy="40166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4868751" y="1002324"/>
            <a:ext cx="1805213" cy="25120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9669690" y="5374742"/>
            <a:ext cx="1701800" cy="41037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10020549" y="5572730"/>
            <a:ext cx="1080000" cy="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16200000" flipH="0" flipV="0">
            <a:off x="9914156" y="5507964"/>
            <a:ext cx="196884" cy="143933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9565238" y="873130"/>
            <a:ext cx="1912888" cy="5095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3700">
                <a:ln w="12700">
                  <a:noFill/>
                </a:ln>
                <a:solidFill>
                  <a:srgbClr val="D2EBED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202X.X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8068309" y="1117124"/>
            <a:ext cx="360000" cy="21600"/>
          </a:xfrm>
          <a:prstGeom prst="roundRect">
            <a:avLst>
              <a:gd name="adj" fmla="val 50000"/>
            </a:avLst>
          </a:prstGeom>
          <a:solidFill>
            <a:schemeClr val="accent1">
              <a:alpha val="20000"/>
            </a:schemeClr>
          </a:solidFill>
          <a:ln w="952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7627777" y="1117124"/>
            <a:ext cx="36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 cap="sq">
            <a:solidFill>
              <a:schemeClr val="accent1">
                <a:alpha val="20000"/>
              </a:schemeClr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8508840" y="1117124"/>
            <a:ext cx="36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 cap="sq">
            <a:solidFill>
              <a:schemeClr val="accent1">
                <a:alpha val="20000"/>
              </a:schemeClr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3277665" y="463438"/>
            <a:ext cx="779736" cy="5213462"/>
          </a:xfrm>
          <a:prstGeom prst="rect">
            <a:avLst/>
          </a:prstGeom>
          <a:gradFill>
            <a:gsLst>
              <a:gs pos="0">
                <a:schemeClr val="accent1">
                  <a:alpha val="35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24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-272" t="0" r="272" b="10508"/>
          <a:stretch>
            <a:fillRect/>
          </a:stretch>
        </p:blipFill>
        <p:spPr>
          <a:xfrm rot="0" flipH="0" flipV="0">
            <a:off x="0" y="0"/>
            <a:ext cx="4292600" cy="6858000"/>
          </a:xfrm>
          <a:custGeom>
            <a:avLst/>
            <a:gdLst/>
            <a:rect l="l" t="t" r="r" b="b"/>
            <a:pathLst>
              <a:path w="4292600" h="6858000">
                <a:moveTo>
                  <a:pt x="0" y="0"/>
                </a:moveTo>
                <a:lnTo>
                  <a:pt x="4292600" y="0"/>
                </a:lnTo>
                <a:lnTo>
                  <a:pt x="42926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5" name="标题 1"/>
          <p:cNvSpPr txBox="1"/>
          <p:nvPr/>
        </p:nvSpPr>
        <p:spPr>
          <a:xfrm rot="0" flipH="0" flipV="0">
            <a:off x="541338" y="3193938"/>
            <a:ext cx="779736" cy="3664062"/>
          </a:xfrm>
          <a:prstGeom prst="rect">
            <a:avLst/>
          </a:prstGeom>
          <a:gradFill>
            <a:gsLst>
              <a:gs pos="0">
                <a:schemeClr val="accent1">
                  <a:alpha val="35000"/>
                </a:schemeClr>
              </a:gs>
              <a:gs pos="100000">
                <a:schemeClr val="accent1">
                  <a:alpha val="0"/>
                </a:schemeClr>
              </a:gs>
            </a:gsLst>
            <a:lin ang="162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0" flipH="0" flipV="0">
            <a:off x="4567238" y="2317750"/>
            <a:ext cx="7000875" cy="22225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r">
              <a:lnSpc>
                <a:spcPct val="130000"/>
              </a:lnSpc>
            </a:pPr>
            <a:r>
              <a:rPr kumimoji="1" lang="en-US" altLang="zh-CN" sz="5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谢谢大家</a:t>
            </a:r>
            <a:endParaRPr kumimoji="1" lang="zh-CN" altLang="en-US"/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1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1" flipV="0">
            <a:off x="109728" y="1"/>
            <a:ext cx="12082272" cy="6857999"/>
          </a:xfrm>
          <a:custGeom>
            <a:avLst/>
            <a:gdLst>
              <a:gd name="connsiteX0" fmla="*/ 0 w 10665755"/>
              <a:gd name="connsiteY0" fmla="*/ 0 h 6857999"/>
              <a:gd name="connsiteX1" fmla="*/ 8909900 w 10665755"/>
              <a:gd name="connsiteY1" fmla="*/ 0 h 6857999"/>
              <a:gd name="connsiteX2" fmla="*/ 7615725 w 10665755"/>
              <a:gd name="connsiteY2" fmla="*/ 2138885 h 6857999"/>
              <a:gd name="connsiteX3" fmla="*/ 10471119 w 10665755"/>
              <a:gd name="connsiteY3" fmla="*/ 6857998 h 6857999"/>
              <a:gd name="connsiteX4" fmla="*/ 10530816 w 10665755"/>
              <a:gd name="connsiteY4" fmla="*/ 6857998 h 6857999"/>
              <a:gd name="connsiteX5" fmla="*/ 10665755 w 10665755"/>
              <a:gd name="connsiteY5" fmla="*/ 6857998 h 6857999"/>
              <a:gd name="connsiteX6" fmla="*/ 10665755 w 10665755"/>
              <a:gd name="connsiteY6" fmla="*/ 6857999 h 6857999"/>
              <a:gd name="connsiteX7" fmla="*/ 0 w 10665755"/>
              <a:gd name="connsiteY7" fmla="*/ 6857999 h 6857999"/>
            </a:gdLst>
            <a:rect l="l" t="t" r="r" b="b"/>
            <a:pathLst>
              <a:path w="10665755" h="6857999">
                <a:moveTo>
                  <a:pt x="0" y="0"/>
                </a:moveTo>
                <a:lnTo>
                  <a:pt x="8909900" y="0"/>
                </a:lnTo>
                <a:lnTo>
                  <a:pt x="7615725" y="2138885"/>
                </a:lnTo>
                <a:lnTo>
                  <a:pt x="10471119" y="6857998"/>
                </a:lnTo>
                <a:lnTo>
                  <a:pt x="10530816" y="6857998"/>
                </a:lnTo>
                <a:lnTo>
                  <a:pt x="10665755" y="6857998"/>
                </a:lnTo>
                <a:lnTo>
                  <a:pt x="10665755" y="6857999"/>
                </a:lnTo>
                <a:lnTo>
                  <a:pt x="0" y="6857999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  <a:alpha val="60000"/>
                </a:schemeClr>
              </a:gs>
              <a:gs pos="30000">
                <a:schemeClr val="bg1">
                  <a:alpha val="8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0" y="1596036"/>
            <a:ext cx="12192000" cy="4609464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  <a:effectLst>
            <a:outerShdw dist="0" blurRad="254000" dir="0" sx="105000" sy="105000" kx="0" ky="0" algn="ctr" rotWithShape="0">
              <a:schemeClr val="accent1">
                <a:alpha val="1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1" flipV="0">
            <a:off x="8670294" y="0"/>
            <a:ext cx="5164836" cy="6858000"/>
          </a:xfrm>
          <a:custGeom>
            <a:avLst/>
            <a:gdLst>
              <a:gd name="connsiteX0" fmla="*/ 0 w 5164836"/>
              <a:gd name="connsiteY0" fmla="*/ 0 h 6858000"/>
              <a:gd name="connsiteX1" fmla="*/ 2309442 w 5164836"/>
              <a:gd name="connsiteY1" fmla="*/ 0 h 6858000"/>
              <a:gd name="connsiteX2" fmla="*/ 5164836 w 5164836"/>
              <a:gd name="connsiteY2" fmla="*/ 4677508 h 6858000"/>
              <a:gd name="connsiteX3" fmla="*/ 3833750 w 5164836"/>
              <a:gd name="connsiteY3" fmla="*/ 6858000 h 6858000"/>
              <a:gd name="connsiteX4" fmla="*/ 1524308 w 5164836"/>
              <a:gd name="connsiteY4" fmla="*/ 6858000 h 6858000"/>
              <a:gd name="connsiteX5" fmla="*/ 2855394 w 5164836"/>
              <a:gd name="connsiteY5" fmla="*/ 4677508 h 6858000"/>
            </a:gdLst>
            <a:rect l="l" t="t" r="r" b="b"/>
            <a:pathLst>
              <a:path w="5164836" h="6858000">
                <a:moveTo>
                  <a:pt x="0" y="0"/>
                </a:moveTo>
                <a:lnTo>
                  <a:pt x="2309442" y="0"/>
                </a:lnTo>
                <a:lnTo>
                  <a:pt x="5164836" y="4677508"/>
                </a:lnTo>
                <a:lnTo>
                  <a:pt x="3833750" y="6858000"/>
                </a:lnTo>
                <a:lnTo>
                  <a:pt x="1524308" y="6858000"/>
                </a:lnTo>
                <a:lnTo>
                  <a:pt x="2855394" y="4677508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12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6597354" y="2738069"/>
            <a:ext cx="672908" cy="672908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7463949" y="2686046"/>
            <a:ext cx="4054951" cy="7769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2200">
                <a:ln w="12700">
                  <a:noFill/>
                </a:ln>
                <a:solidFill>
                  <a:srgbClr val="D16311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质量管理与改进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593010" y="2812913"/>
            <a:ext cx="672907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37858B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04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597354" y="3637421"/>
            <a:ext cx="672908" cy="672908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7463948" y="3585398"/>
            <a:ext cx="4054951" cy="7769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2200">
                <a:ln w="12700">
                  <a:noFill/>
                </a:ln>
                <a:solidFill>
                  <a:srgbClr val="D16311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技术能力提升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611444" y="3712265"/>
            <a:ext cx="644728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37858B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05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415259" y="677157"/>
            <a:ext cx="2453492" cy="15370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8800">
                <a:ln w="12700">
                  <a:solidFill>
                    <a:srgbClr val="FFFFFF">
                      <a:alpha val="100000"/>
                    </a:srgbClr>
                  </a:solidFill>
                </a:ln>
                <a:solidFill>
                  <a:srgbClr val="37858B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目录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2868750" y="1177241"/>
            <a:ext cx="2036727" cy="4784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35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A6A6A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CONTENTS</a:t>
            </a:r>
            <a:endParaRPr kumimoji="1" lang="zh-CN" altLang="en-US"/>
          </a:p>
        </p:txBody>
      </p:sp>
      <p:grpSp>
        <p:nvGrpSpPr>
          <p:cNvPr id="14" name=""/>
          <p:cNvGrpSpPr/>
          <p:nvPr/>
        </p:nvGrpSpPr>
        <p:grpSpPr>
          <a:xfrm>
            <a:off x="11286357" y="6417724"/>
            <a:ext cx="453022" cy="117329"/>
            <a:chOff x="11286357" y="6417724"/>
            <a:chExt cx="453022" cy="117329"/>
          </a:xfrm>
        </p:grpSpPr>
        <p:sp>
          <p:nvSpPr>
            <p:cNvPr id="15" name="标题 1"/>
            <p:cNvSpPr txBox="1"/>
            <p:nvPr/>
          </p:nvSpPr>
          <p:spPr>
            <a:xfrm rot="0" flipH="0" flipV="0">
              <a:off x="11286357" y="6417724"/>
              <a:ext cx="453022" cy="3020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6" name="标题 1"/>
            <p:cNvSpPr txBox="1"/>
            <p:nvPr/>
          </p:nvSpPr>
          <p:spPr>
            <a:xfrm rot="0" flipH="0" flipV="0">
              <a:off x="11286357" y="6504852"/>
              <a:ext cx="302015" cy="3020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  <p:sp>
        <p:nvSpPr>
          <p:cNvPr id="17" name="标题 1"/>
          <p:cNvSpPr txBox="1"/>
          <p:nvPr/>
        </p:nvSpPr>
        <p:spPr>
          <a:xfrm rot="0" flipH="0" flipV="0">
            <a:off x="879568" y="2738069"/>
            <a:ext cx="672908" cy="672908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1746163" y="2686046"/>
            <a:ext cx="4054951" cy="7769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2200">
                <a:ln w="12700">
                  <a:noFill/>
                </a:ln>
                <a:solidFill>
                  <a:srgbClr val="D16311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检测业务概览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879569" y="2812913"/>
            <a:ext cx="672907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37858B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01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879568" y="3637421"/>
            <a:ext cx="672908" cy="672908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1746162" y="3585398"/>
            <a:ext cx="4054951" cy="7769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2200">
                <a:ln w="12700">
                  <a:noFill/>
                </a:ln>
                <a:solidFill>
                  <a:srgbClr val="D16311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工作流程与规范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893658" y="3712265"/>
            <a:ext cx="644728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37858B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02</a:t>
            </a: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879568" y="4536773"/>
            <a:ext cx="672908" cy="672908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1746162" y="4484750"/>
            <a:ext cx="4069239" cy="7769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2200">
                <a:ln w="12700">
                  <a:noFill/>
                </a:ln>
                <a:solidFill>
                  <a:srgbClr val="D16311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团队协作与沟通</a:t>
            </a: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0" flipH="0" flipV="0">
            <a:off x="892857" y="4611617"/>
            <a:ext cx="646331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37858B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03</a:t>
            </a:r>
            <a:endParaRPr kumimoji="1" lang="zh-CN" altLang="en-US"/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1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1" flipV="0">
            <a:off x="-1" y="479426"/>
            <a:ext cx="10392229" cy="5899149"/>
          </a:xfrm>
          <a:custGeom>
            <a:avLst/>
            <a:gdLst>
              <a:gd name="connsiteX0" fmla="*/ 374065 w 9996488"/>
              <a:gd name="connsiteY0" fmla="*/ 0 h 5899149"/>
              <a:gd name="connsiteX1" fmla="*/ 9996488 w 9996488"/>
              <a:gd name="connsiteY1" fmla="*/ 0 h 5899149"/>
              <a:gd name="connsiteX2" fmla="*/ 9996488 w 9996488"/>
              <a:gd name="connsiteY2" fmla="*/ 5899149 h 5899149"/>
              <a:gd name="connsiteX3" fmla="*/ 374065 w 9996488"/>
              <a:gd name="connsiteY3" fmla="*/ 5899149 h 5899149"/>
              <a:gd name="connsiteX4" fmla="*/ 0 w 9996488"/>
              <a:gd name="connsiteY4" fmla="*/ 5525084 h 5899149"/>
              <a:gd name="connsiteX5" fmla="*/ 0 w 9996488"/>
              <a:gd name="connsiteY5" fmla="*/ 374065 h 5899149"/>
              <a:gd name="connsiteX6" fmla="*/ 374065 w 9996488"/>
              <a:gd name="connsiteY6" fmla="*/ 0 h 5899149"/>
            </a:gdLst>
            <a:rect l="l" t="t" r="r" b="b"/>
            <a:pathLst>
              <a:path w="9996488" h="5899149">
                <a:moveTo>
                  <a:pt x="374065" y="0"/>
                </a:moveTo>
                <a:lnTo>
                  <a:pt x="9996488" y="0"/>
                </a:lnTo>
                <a:lnTo>
                  <a:pt x="9996488" y="5899149"/>
                </a:lnTo>
                <a:lnTo>
                  <a:pt x="374065" y="5899149"/>
                </a:lnTo>
                <a:cubicBezTo>
                  <a:pt x="167475" y="5899149"/>
                  <a:pt x="0" y="5731674"/>
                  <a:pt x="0" y="5525084"/>
                </a:cubicBezTo>
                <a:lnTo>
                  <a:pt x="0" y="374065"/>
                </a:lnTo>
                <a:cubicBezTo>
                  <a:pt x="0" y="167475"/>
                  <a:pt x="167475" y="0"/>
                  <a:pt x="374065" y="0"/>
                </a:cubicBezTo>
                <a:close/>
              </a:path>
            </a:pathLst>
          </a:custGeom>
          <a:solidFill>
            <a:schemeClr val="bg1"/>
          </a:solidFill>
          <a:ln w="3175" cap="sq">
            <a:noFill/>
            <a:miter/>
          </a:ln>
          <a:effectLst>
            <a:outerShdw dist="0" blurRad="279400" dir="0" sx="102000" sy="102000" kx="0" ky="0" algn="ctr" rotWithShape="0">
              <a:schemeClr val="accent1">
                <a:lumMod val="50000"/>
                <a:alpha val="28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839787" y="264886"/>
            <a:ext cx="1867506" cy="25574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6600">
                <a:ln w="12700">
                  <a:noFill/>
                </a:ln>
                <a:solidFill>
                  <a:srgbClr val="37858B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01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16200000" flipH="0" flipV="0">
            <a:off x="3675688" y="837237"/>
            <a:ext cx="457200" cy="2986423"/>
          </a:xfrm>
          <a:custGeom>
            <a:avLst/>
            <a:gdLst>
              <a:gd name="connsiteX0" fmla="*/ 457200 w 457200"/>
              <a:gd name="connsiteY0" fmla="*/ 2986423 h 2986423"/>
              <a:gd name="connsiteX1" fmla="*/ 0 w 457200"/>
              <a:gd name="connsiteY1" fmla="*/ 2986423 h 2986423"/>
              <a:gd name="connsiteX2" fmla="*/ 228600 w 457200"/>
              <a:gd name="connsiteY2" fmla="*/ 2652185 h 2986423"/>
              <a:gd name="connsiteX3" fmla="*/ 457200 w 457200"/>
              <a:gd name="connsiteY3" fmla="*/ 2607536 h 2986423"/>
              <a:gd name="connsiteX4" fmla="*/ 0 w 457200"/>
              <a:gd name="connsiteY4" fmla="*/ 2607536 h 2986423"/>
              <a:gd name="connsiteX5" fmla="*/ 228600 w 457200"/>
              <a:gd name="connsiteY5" fmla="*/ 2273298 h 2986423"/>
              <a:gd name="connsiteX6" fmla="*/ 457200 w 457200"/>
              <a:gd name="connsiteY6" fmla="*/ 2228653 h 2986423"/>
              <a:gd name="connsiteX7" fmla="*/ 0 w 457200"/>
              <a:gd name="connsiteY7" fmla="*/ 2228653 h 2986423"/>
              <a:gd name="connsiteX8" fmla="*/ 228600 w 457200"/>
              <a:gd name="connsiteY8" fmla="*/ 1894415 h 2986423"/>
              <a:gd name="connsiteX9" fmla="*/ 457200 w 457200"/>
              <a:gd name="connsiteY9" fmla="*/ 1849770 h 2986423"/>
              <a:gd name="connsiteX10" fmla="*/ 0 w 457200"/>
              <a:gd name="connsiteY10" fmla="*/ 1849770 h 2986423"/>
              <a:gd name="connsiteX11" fmla="*/ 228600 w 457200"/>
              <a:gd name="connsiteY11" fmla="*/ 1515532 h 2986423"/>
              <a:gd name="connsiteX12" fmla="*/ 457200 w 457200"/>
              <a:gd name="connsiteY12" fmla="*/ 1470887 h 2986423"/>
              <a:gd name="connsiteX13" fmla="*/ 0 w 457200"/>
              <a:gd name="connsiteY13" fmla="*/ 1470887 h 2986423"/>
              <a:gd name="connsiteX14" fmla="*/ 228600 w 457200"/>
              <a:gd name="connsiteY14" fmla="*/ 1136649 h 2986423"/>
              <a:gd name="connsiteX15" fmla="*/ 457200 w 457200"/>
              <a:gd name="connsiteY15" fmla="*/ 1092004 h 2986423"/>
              <a:gd name="connsiteX16" fmla="*/ 0 w 457200"/>
              <a:gd name="connsiteY16" fmla="*/ 1092004 h 2986423"/>
              <a:gd name="connsiteX17" fmla="*/ 228600 w 457200"/>
              <a:gd name="connsiteY17" fmla="*/ 757766 h 2986423"/>
              <a:gd name="connsiteX18" fmla="*/ 457200 w 457200"/>
              <a:gd name="connsiteY18" fmla="*/ 713121 h 2986423"/>
              <a:gd name="connsiteX19" fmla="*/ 0 w 457200"/>
              <a:gd name="connsiteY19" fmla="*/ 713121 h 2986423"/>
              <a:gd name="connsiteX20" fmla="*/ 228600 w 457200"/>
              <a:gd name="connsiteY20" fmla="*/ 378883 h 2986423"/>
              <a:gd name="connsiteX21" fmla="*/ 457200 w 457200"/>
              <a:gd name="connsiteY21" fmla="*/ 334238 h 2986423"/>
              <a:gd name="connsiteX22" fmla="*/ 0 w 457200"/>
              <a:gd name="connsiteY22" fmla="*/ 334238 h 2986423"/>
              <a:gd name="connsiteX23" fmla="*/ 228600 w 457200"/>
              <a:gd name="connsiteY23" fmla="*/ 0 h 2986423"/>
            </a:gdLst>
            <a:rect l="l" t="t" r="r" b="b"/>
            <a:pathLst>
              <a:path w="457200" h="2986423">
                <a:moveTo>
                  <a:pt x="457200" y="2986423"/>
                </a:moveTo>
                <a:lnTo>
                  <a:pt x="0" y="2986423"/>
                </a:lnTo>
                <a:lnTo>
                  <a:pt x="228600" y="2652185"/>
                </a:lnTo>
                <a:close/>
                <a:moveTo>
                  <a:pt x="457200" y="2607536"/>
                </a:moveTo>
                <a:lnTo>
                  <a:pt x="0" y="2607536"/>
                </a:lnTo>
                <a:lnTo>
                  <a:pt x="228600" y="2273298"/>
                </a:lnTo>
                <a:close/>
                <a:moveTo>
                  <a:pt x="457200" y="2228653"/>
                </a:moveTo>
                <a:lnTo>
                  <a:pt x="0" y="2228653"/>
                </a:lnTo>
                <a:lnTo>
                  <a:pt x="228600" y="1894415"/>
                </a:lnTo>
                <a:close/>
                <a:moveTo>
                  <a:pt x="457200" y="1849770"/>
                </a:moveTo>
                <a:lnTo>
                  <a:pt x="0" y="1849770"/>
                </a:lnTo>
                <a:lnTo>
                  <a:pt x="228600" y="1515532"/>
                </a:lnTo>
                <a:close/>
                <a:moveTo>
                  <a:pt x="457200" y="1470887"/>
                </a:moveTo>
                <a:lnTo>
                  <a:pt x="0" y="1470887"/>
                </a:lnTo>
                <a:lnTo>
                  <a:pt x="228600" y="1136649"/>
                </a:lnTo>
                <a:close/>
                <a:moveTo>
                  <a:pt x="457200" y="1092004"/>
                </a:moveTo>
                <a:lnTo>
                  <a:pt x="0" y="1092004"/>
                </a:lnTo>
                <a:lnTo>
                  <a:pt x="228600" y="757766"/>
                </a:lnTo>
                <a:close/>
                <a:moveTo>
                  <a:pt x="457200" y="713121"/>
                </a:moveTo>
                <a:lnTo>
                  <a:pt x="0" y="713121"/>
                </a:lnTo>
                <a:lnTo>
                  <a:pt x="228600" y="378883"/>
                </a:lnTo>
                <a:close/>
                <a:moveTo>
                  <a:pt x="457200" y="334238"/>
                </a:moveTo>
                <a:lnTo>
                  <a:pt x="0" y="334238"/>
                </a:lnTo>
                <a:lnTo>
                  <a:pt x="22860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1" flipV="0">
            <a:off x="820510" y="5219700"/>
            <a:ext cx="6659562" cy="45719"/>
          </a:xfrm>
          <a:prstGeom prst="rect">
            <a:avLst/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1" flipV="0">
            <a:off x="8072438" y="477838"/>
            <a:ext cx="723900" cy="4056062"/>
          </a:xfrm>
          <a:prstGeom prst="rect">
            <a:avLst/>
          </a:prstGeom>
          <a:gradFill>
            <a:gsLst>
              <a:gs pos="0">
                <a:schemeClr val="accent1">
                  <a:alpha val="35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8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432" t="-2781" r="-432" b="21769"/>
          <a:stretch>
            <a:fillRect/>
          </a:stretch>
        </p:blipFill>
        <p:spPr>
          <a:xfrm rot="0" flipH="0" flipV="0">
            <a:off x="7698451" y="188686"/>
            <a:ext cx="4611463" cy="6669314"/>
          </a:xfrm>
          <a:custGeom>
            <a:avLst/>
            <a:gdLst/>
            <a:rect l="l" t="t" r="r" b="b"/>
            <a:pathLst>
              <a:path w="4610100" h="6667500">
                <a:moveTo>
                  <a:pt x="0" y="0"/>
                </a:moveTo>
                <a:lnTo>
                  <a:pt x="4611463" y="0"/>
                </a:lnTo>
                <a:lnTo>
                  <a:pt x="4611463" y="6669314"/>
                </a:lnTo>
                <a:lnTo>
                  <a:pt x="0" y="666931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" name="标题 1"/>
          <p:cNvSpPr txBox="1"/>
          <p:nvPr/>
        </p:nvSpPr>
        <p:spPr>
          <a:xfrm rot="0" flipH="1" flipV="1">
            <a:off x="10960100" y="3602038"/>
            <a:ext cx="723900" cy="3255962"/>
          </a:xfrm>
          <a:prstGeom prst="rect">
            <a:avLst/>
          </a:prstGeom>
          <a:gradFill>
            <a:gsLst>
              <a:gs pos="0">
                <a:schemeClr val="accent1">
                  <a:alpha val="35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1" flipV="0">
            <a:off x="5361213" y="927091"/>
            <a:ext cx="2118859" cy="40166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5518036" y="1002324"/>
            <a:ext cx="1805213" cy="25120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841140" y="873130"/>
            <a:ext cx="2420622" cy="5095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3700">
                <a:ln w="12700">
                  <a:noFill/>
                </a:ln>
                <a:solidFill>
                  <a:srgbClr val="D2EBED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202X.X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1" flipV="0">
            <a:off x="3763691" y="1117124"/>
            <a:ext cx="360000" cy="21600"/>
          </a:xfrm>
          <a:prstGeom prst="roundRect">
            <a:avLst>
              <a:gd name="adj" fmla="val 50000"/>
            </a:avLst>
          </a:prstGeom>
          <a:solidFill>
            <a:schemeClr val="accent1">
              <a:alpha val="20000"/>
            </a:schemeClr>
          </a:solidFill>
          <a:ln w="952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1" flipV="0">
            <a:off x="4204223" y="1117124"/>
            <a:ext cx="36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 cap="sq">
            <a:solidFill>
              <a:schemeClr val="accent1">
                <a:alpha val="20000"/>
              </a:schemeClr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1" flipV="0">
            <a:off x="3323160" y="1117124"/>
            <a:ext cx="36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 cap="sq">
            <a:solidFill>
              <a:schemeClr val="accent1">
                <a:alpha val="20000"/>
              </a:schemeClr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814386" y="2847500"/>
            <a:ext cx="6885824" cy="23264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5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检测业务概览</a:t>
            </a:r>
            <a:endParaRPr kumimoji="1" lang="zh-CN" altLang="en-US"/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1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038141" y="1150340"/>
            <a:ext cx="10453790" cy="1848418"/>
          </a:xfrm>
          <a:prstGeom prst="horizontalScroll">
            <a:avLst/>
          </a:prstGeom>
          <a:gradFill>
            <a:gsLst>
              <a:gs pos="0">
                <a:schemeClr val="accent2">
                  <a:lumMod val="4000"/>
                  <a:lumOff val="96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 w="12700" cap="sq">
            <a:solidFill>
              <a:schemeClr val="accent1"/>
            </a:solidFill>
            <a:miter/>
          </a:ln>
          <a:effectLst>
            <a:outerShdw dist="127000" blurRad="419100" dir="4800000" sx="98000" sy="98000" kx="0" ky="0" algn="t" rotWithShape="0">
              <a:schemeClr val="accent1">
                <a:lumMod val="50000"/>
                <a:alpha val="16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58813" y="2897674"/>
            <a:ext cx="10453790" cy="1848418"/>
          </a:xfrm>
          <a:prstGeom prst="horizontalScroll">
            <a:avLst/>
          </a:prstGeom>
          <a:gradFill>
            <a:gsLst>
              <a:gs pos="0">
                <a:schemeClr val="accent2">
                  <a:lumMod val="4000"/>
                  <a:lumOff val="96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 w="12700" cap="sq">
            <a:solidFill>
              <a:schemeClr val="accent1"/>
            </a:solidFill>
            <a:miter/>
          </a:ln>
          <a:effectLst>
            <a:outerShdw dist="127000" blurRad="419100" dir="4800000" sx="98000" sy="98000" kx="0" ky="0" algn="t" rotWithShape="0">
              <a:schemeClr val="accent1">
                <a:lumMod val="50000"/>
                <a:alpha val="16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038141" y="4614639"/>
            <a:ext cx="10453790" cy="1848418"/>
          </a:xfrm>
          <a:prstGeom prst="horizontalScroll">
            <a:avLst/>
          </a:prstGeom>
          <a:gradFill>
            <a:gsLst>
              <a:gs pos="0">
                <a:schemeClr val="accent2">
                  <a:lumMod val="4000"/>
                  <a:lumOff val="96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 w="12700" cap="sq">
            <a:solidFill>
              <a:schemeClr val="accent1"/>
            </a:solidFill>
            <a:miter/>
          </a:ln>
          <a:effectLst>
            <a:outerShdw dist="127000" blurRad="419100" dir="4800000" sx="98000" sy="98000" kx="0" ky="0" algn="t" rotWithShape="0">
              <a:schemeClr val="accent1">
                <a:lumMod val="50000"/>
                <a:alpha val="16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544650" y="1587065"/>
            <a:ext cx="800520" cy="800520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31000">
                <a:schemeClr val="accent1">
                  <a:lumMod val="60000"/>
                  <a:lumOff val="40000"/>
                </a:schemeClr>
              </a:gs>
              <a:gs pos="73000">
                <a:schemeClr val="accent1"/>
              </a:gs>
            </a:gsLst>
            <a:path path="circle">
              <a:fillToRect b="100000" r="100000"/>
            </a:path>
            <a:tileRect t="-100000" l="-100000"/>
          </a:gradFill>
          <a:ln w="12700" cap="sq">
            <a:noFill/>
            <a:miter/>
          </a:ln>
          <a:effectLst>
            <a:outerShdw dist="317500" blurRad="444500" dir="5400000" sx="92000" sy="92000" kx="0" ky="0" algn="t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731711" y="1769619"/>
            <a:ext cx="426399" cy="4354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B"/>
                <a:ea typeface="OPPOSans B"/>
                <a:cs typeface="OPPOSans B"/>
              </a:rPr>
              <a:t>01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0002850" y="3307323"/>
            <a:ext cx="800520" cy="800520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31000">
                <a:schemeClr val="accent1">
                  <a:lumMod val="60000"/>
                  <a:lumOff val="40000"/>
                </a:schemeClr>
              </a:gs>
              <a:gs pos="73000">
                <a:schemeClr val="accent1"/>
              </a:gs>
            </a:gsLst>
            <a:path path="circle">
              <a:fillToRect b="100000" r="100000"/>
            </a:path>
            <a:tileRect t="-100000" l="-100000"/>
          </a:gradFill>
          <a:ln w="12700" cap="sq">
            <a:noFill/>
            <a:miter/>
          </a:ln>
          <a:effectLst>
            <a:outerShdw dist="317500" blurRad="444500" dir="5400000" sx="92000" sy="92000" kx="0" ky="0" algn="t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0159454" y="3470828"/>
            <a:ext cx="487313" cy="47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B"/>
                <a:ea typeface="OPPOSans B"/>
                <a:cs typeface="OPPOSans B"/>
              </a:rPr>
              <a:t>02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544650" y="5024288"/>
            <a:ext cx="800520" cy="800520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31000">
                <a:schemeClr val="accent1">
                  <a:lumMod val="60000"/>
                  <a:lumOff val="40000"/>
                </a:schemeClr>
              </a:gs>
              <a:gs pos="73000">
                <a:schemeClr val="accent1"/>
              </a:gs>
            </a:gsLst>
            <a:path path="circle">
              <a:fillToRect b="100000" r="100000"/>
            </a:path>
            <a:tileRect t="-100000" l="-100000"/>
          </a:gradFill>
          <a:ln w="12700" cap="sq">
            <a:noFill/>
            <a:miter/>
          </a:ln>
          <a:effectLst>
            <a:outerShdw dist="317500" blurRad="444500" dir="5400000" sx="92000" sy="92000" kx="0" ky="0" algn="t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1701254" y="5206843"/>
            <a:ext cx="487313" cy="4354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B"/>
                <a:ea typeface="OPPOSans B"/>
                <a:cs typeface="OPPOSans B"/>
              </a:rPr>
              <a:t>03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2761644" y="1587065"/>
            <a:ext cx="7645134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37858B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检测任务量统计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2761644" y="1957648"/>
            <a:ext cx="7645134" cy="608777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D0D0D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本年度共接收并完成检测任务XX项，较去年同期增长XX%，覆盖环境、食品、药品等多个领域，其中环境检测任务占比最大，为XX%。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605323" y="3342996"/>
            <a:ext cx="7873734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37858B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业务收入与利润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2761644" y="5048106"/>
            <a:ext cx="7885706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37858B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客户满意度调查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2761643" y="5441753"/>
            <a:ext cx="7885707" cy="608777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D0D0D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通过问卷调查、电话访谈等方式收集客户反馈，满意度得分为XX分（满分100分），服务质量、检测准确性等方面得分较高。</a:t>
            </a:r>
            <a:endParaRPr kumimoji="1" lang="zh-CN" altLang="en-US"/>
          </a:p>
        </p:txBody>
      </p:sp>
      <p:pic>
        <p:nvPicPr>
          <p:cNvPr id="17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32715" b="0"/>
          <a:stretch>
            <a:fillRect/>
          </a:stretch>
        </p:blipFill>
        <p:spPr>
          <a:xfrm rot="0" flipH="0" flipV="0">
            <a:off x="2761643" y="1957690"/>
            <a:ext cx="7305702" cy="12193"/>
          </a:xfrm>
          <a:custGeom>
            <a:avLst/>
            <a:gdLst/>
            <a:rect l="l" t="t" r="r" b="b"/>
            <a:pathLst>
              <a:path w="7302500" h="12700">
                <a:moveTo>
                  <a:pt x="0" y="0"/>
                </a:moveTo>
                <a:lnTo>
                  <a:pt x="7305702" y="0"/>
                </a:lnTo>
                <a:lnTo>
                  <a:pt x="7305702" y="12193"/>
                </a:lnTo>
                <a:lnTo>
                  <a:pt x="0" y="12193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8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32715" b="0"/>
          <a:stretch>
            <a:fillRect/>
          </a:stretch>
        </p:blipFill>
        <p:spPr>
          <a:xfrm rot="0" flipH="0" flipV="0">
            <a:off x="2173354" y="3743806"/>
            <a:ext cx="7305702" cy="12193"/>
          </a:xfrm>
          <a:custGeom>
            <a:avLst/>
            <a:gdLst/>
            <a:rect l="l" t="t" r="r" b="b"/>
            <a:pathLst>
              <a:path w="7302500" h="12700">
                <a:moveTo>
                  <a:pt x="0" y="0"/>
                </a:moveTo>
                <a:lnTo>
                  <a:pt x="7305702" y="0"/>
                </a:lnTo>
                <a:lnTo>
                  <a:pt x="7305702" y="12193"/>
                </a:lnTo>
                <a:lnTo>
                  <a:pt x="0" y="12193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9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32715" b="0"/>
          <a:stretch>
            <a:fillRect/>
          </a:stretch>
        </p:blipFill>
        <p:spPr>
          <a:xfrm rot="0" flipH="0" flipV="0">
            <a:off x="2761643" y="5419649"/>
            <a:ext cx="7305702" cy="12193"/>
          </a:xfrm>
          <a:custGeom>
            <a:avLst/>
            <a:gdLst/>
            <a:rect l="l" t="t" r="r" b="b"/>
            <a:pathLst>
              <a:path w="7302500" h="12700">
                <a:moveTo>
                  <a:pt x="0" y="0"/>
                </a:moveTo>
                <a:lnTo>
                  <a:pt x="7305702" y="0"/>
                </a:lnTo>
                <a:lnTo>
                  <a:pt x="7305702" y="12193"/>
                </a:lnTo>
                <a:lnTo>
                  <a:pt x="0" y="1219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0" name="标题 1"/>
          <p:cNvSpPr txBox="1"/>
          <p:nvPr/>
        </p:nvSpPr>
        <p:spPr>
          <a:xfrm rot="0" flipH="0" flipV="0">
            <a:off x="1605322" y="3796796"/>
            <a:ext cx="7873734" cy="62000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D0D0D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实现业务收入XX万元，较去年同期增长XX%，利润总额XX万元，增长XX%，利润率达到XX%，处于行业较高水平。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299070" y="320879"/>
            <a:ext cx="4495800" cy="56515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592800" y="399245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业务完成情况</a:t>
            </a: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5400000" flipH="0" flipV="0">
            <a:off x="-457200" y="114300"/>
            <a:ext cx="914400" cy="914400"/>
          </a:xfrm>
          <a:prstGeom prst="blockArc">
            <a:avLst>
              <a:gd name="adj1" fmla="val 10800000"/>
              <a:gd name="adj2" fmla="val 0"/>
              <a:gd name="adj3" fmla="val 28546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1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1" flipV="0">
            <a:off x="-1" y="479426"/>
            <a:ext cx="10392229" cy="5899149"/>
          </a:xfrm>
          <a:custGeom>
            <a:avLst/>
            <a:gdLst>
              <a:gd name="connsiteX0" fmla="*/ 374065 w 9996488"/>
              <a:gd name="connsiteY0" fmla="*/ 0 h 5899149"/>
              <a:gd name="connsiteX1" fmla="*/ 9996488 w 9996488"/>
              <a:gd name="connsiteY1" fmla="*/ 0 h 5899149"/>
              <a:gd name="connsiteX2" fmla="*/ 9996488 w 9996488"/>
              <a:gd name="connsiteY2" fmla="*/ 5899149 h 5899149"/>
              <a:gd name="connsiteX3" fmla="*/ 374065 w 9996488"/>
              <a:gd name="connsiteY3" fmla="*/ 5899149 h 5899149"/>
              <a:gd name="connsiteX4" fmla="*/ 0 w 9996488"/>
              <a:gd name="connsiteY4" fmla="*/ 5525084 h 5899149"/>
              <a:gd name="connsiteX5" fmla="*/ 0 w 9996488"/>
              <a:gd name="connsiteY5" fmla="*/ 374065 h 5899149"/>
              <a:gd name="connsiteX6" fmla="*/ 374065 w 9996488"/>
              <a:gd name="connsiteY6" fmla="*/ 0 h 5899149"/>
            </a:gdLst>
            <a:rect l="l" t="t" r="r" b="b"/>
            <a:pathLst>
              <a:path w="9996488" h="5899149">
                <a:moveTo>
                  <a:pt x="374065" y="0"/>
                </a:moveTo>
                <a:lnTo>
                  <a:pt x="9996488" y="0"/>
                </a:lnTo>
                <a:lnTo>
                  <a:pt x="9996488" y="5899149"/>
                </a:lnTo>
                <a:lnTo>
                  <a:pt x="374065" y="5899149"/>
                </a:lnTo>
                <a:cubicBezTo>
                  <a:pt x="167475" y="5899149"/>
                  <a:pt x="0" y="5731674"/>
                  <a:pt x="0" y="5525084"/>
                </a:cubicBezTo>
                <a:lnTo>
                  <a:pt x="0" y="374065"/>
                </a:lnTo>
                <a:cubicBezTo>
                  <a:pt x="0" y="167475"/>
                  <a:pt x="167475" y="0"/>
                  <a:pt x="374065" y="0"/>
                </a:cubicBezTo>
                <a:close/>
              </a:path>
            </a:pathLst>
          </a:custGeom>
          <a:solidFill>
            <a:schemeClr val="bg1"/>
          </a:solidFill>
          <a:ln w="3175" cap="sq">
            <a:noFill/>
            <a:miter/>
          </a:ln>
          <a:effectLst>
            <a:outerShdw dist="0" blurRad="279400" dir="0" sx="102000" sy="102000" kx="0" ky="0" algn="ctr" rotWithShape="0">
              <a:schemeClr val="accent1">
                <a:lumMod val="50000"/>
                <a:alpha val="28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839787" y="264886"/>
            <a:ext cx="1867506" cy="25574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6600">
                <a:ln w="12700">
                  <a:noFill/>
                </a:ln>
                <a:solidFill>
                  <a:srgbClr val="37858B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02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16200000" flipH="0" flipV="0">
            <a:off x="3675688" y="837237"/>
            <a:ext cx="457200" cy="2986423"/>
          </a:xfrm>
          <a:custGeom>
            <a:avLst/>
            <a:gdLst>
              <a:gd name="connsiteX0" fmla="*/ 457200 w 457200"/>
              <a:gd name="connsiteY0" fmla="*/ 2986423 h 2986423"/>
              <a:gd name="connsiteX1" fmla="*/ 0 w 457200"/>
              <a:gd name="connsiteY1" fmla="*/ 2986423 h 2986423"/>
              <a:gd name="connsiteX2" fmla="*/ 228600 w 457200"/>
              <a:gd name="connsiteY2" fmla="*/ 2652185 h 2986423"/>
              <a:gd name="connsiteX3" fmla="*/ 457200 w 457200"/>
              <a:gd name="connsiteY3" fmla="*/ 2607536 h 2986423"/>
              <a:gd name="connsiteX4" fmla="*/ 0 w 457200"/>
              <a:gd name="connsiteY4" fmla="*/ 2607536 h 2986423"/>
              <a:gd name="connsiteX5" fmla="*/ 228600 w 457200"/>
              <a:gd name="connsiteY5" fmla="*/ 2273298 h 2986423"/>
              <a:gd name="connsiteX6" fmla="*/ 457200 w 457200"/>
              <a:gd name="connsiteY6" fmla="*/ 2228653 h 2986423"/>
              <a:gd name="connsiteX7" fmla="*/ 0 w 457200"/>
              <a:gd name="connsiteY7" fmla="*/ 2228653 h 2986423"/>
              <a:gd name="connsiteX8" fmla="*/ 228600 w 457200"/>
              <a:gd name="connsiteY8" fmla="*/ 1894415 h 2986423"/>
              <a:gd name="connsiteX9" fmla="*/ 457200 w 457200"/>
              <a:gd name="connsiteY9" fmla="*/ 1849770 h 2986423"/>
              <a:gd name="connsiteX10" fmla="*/ 0 w 457200"/>
              <a:gd name="connsiteY10" fmla="*/ 1849770 h 2986423"/>
              <a:gd name="connsiteX11" fmla="*/ 228600 w 457200"/>
              <a:gd name="connsiteY11" fmla="*/ 1515532 h 2986423"/>
              <a:gd name="connsiteX12" fmla="*/ 457200 w 457200"/>
              <a:gd name="connsiteY12" fmla="*/ 1470887 h 2986423"/>
              <a:gd name="connsiteX13" fmla="*/ 0 w 457200"/>
              <a:gd name="connsiteY13" fmla="*/ 1470887 h 2986423"/>
              <a:gd name="connsiteX14" fmla="*/ 228600 w 457200"/>
              <a:gd name="connsiteY14" fmla="*/ 1136649 h 2986423"/>
              <a:gd name="connsiteX15" fmla="*/ 457200 w 457200"/>
              <a:gd name="connsiteY15" fmla="*/ 1092004 h 2986423"/>
              <a:gd name="connsiteX16" fmla="*/ 0 w 457200"/>
              <a:gd name="connsiteY16" fmla="*/ 1092004 h 2986423"/>
              <a:gd name="connsiteX17" fmla="*/ 228600 w 457200"/>
              <a:gd name="connsiteY17" fmla="*/ 757766 h 2986423"/>
              <a:gd name="connsiteX18" fmla="*/ 457200 w 457200"/>
              <a:gd name="connsiteY18" fmla="*/ 713121 h 2986423"/>
              <a:gd name="connsiteX19" fmla="*/ 0 w 457200"/>
              <a:gd name="connsiteY19" fmla="*/ 713121 h 2986423"/>
              <a:gd name="connsiteX20" fmla="*/ 228600 w 457200"/>
              <a:gd name="connsiteY20" fmla="*/ 378883 h 2986423"/>
              <a:gd name="connsiteX21" fmla="*/ 457200 w 457200"/>
              <a:gd name="connsiteY21" fmla="*/ 334238 h 2986423"/>
              <a:gd name="connsiteX22" fmla="*/ 0 w 457200"/>
              <a:gd name="connsiteY22" fmla="*/ 334238 h 2986423"/>
              <a:gd name="connsiteX23" fmla="*/ 228600 w 457200"/>
              <a:gd name="connsiteY23" fmla="*/ 0 h 2986423"/>
            </a:gdLst>
            <a:rect l="l" t="t" r="r" b="b"/>
            <a:pathLst>
              <a:path w="457200" h="2986423">
                <a:moveTo>
                  <a:pt x="457200" y="2986423"/>
                </a:moveTo>
                <a:lnTo>
                  <a:pt x="0" y="2986423"/>
                </a:lnTo>
                <a:lnTo>
                  <a:pt x="228600" y="2652185"/>
                </a:lnTo>
                <a:close/>
                <a:moveTo>
                  <a:pt x="457200" y="2607536"/>
                </a:moveTo>
                <a:lnTo>
                  <a:pt x="0" y="2607536"/>
                </a:lnTo>
                <a:lnTo>
                  <a:pt x="228600" y="2273298"/>
                </a:lnTo>
                <a:close/>
                <a:moveTo>
                  <a:pt x="457200" y="2228653"/>
                </a:moveTo>
                <a:lnTo>
                  <a:pt x="0" y="2228653"/>
                </a:lnTo>
                <a:lnTo>
                  <a:pt x="228600" y="1894415"/>
                </a:lnTo>
                <a:close/>
                <a:moveTo>
                  <a:pt x="457200" y="1849770"/>
                </a:moveTo>
                <a:lnTo>
                  <a:pt x="0" y="1849770"/>
                </a:lnTo>
                <a:lnTo>
                  <a:pt x="228600" y="1515532"/>
                </a:lnTo>
                <a:close/>
                <a:moveTo>
                  <a:pt x="457200" y="1470887"/>
                </a:moveTo>
                <a:lnTo>
                  <a:pt x="0" y="1470887"/>
                </a:lnTo>
                <a:lnTo>
                  <a:pt x="228600" y="1136649"/>
                </a:lnTo>
                <a:close/>
                <a:moveTo>
                  <a:pt x="457200" y="1092004"/>
                </a:moveTo>
                <a:lnTo>
                  <a:pt x="0" y="1092004"/>
                </a:lnTo>
                <a:lnTo>
                  <a:pt x="228600" y="757766"/>
                </a:lnTo>
                <a:close/>
                <a:moveTo>
                  <a:pt x="457200" y="713121"/>
                </a:moveTo>
                <a:lnTo>
                  <a:pt x="0" y="713121"/>
                </a:lnTo>
                <a:lnTo>
                  <a:pt x="228600" y="378883"/>
                </a:lnTo>
                <a:close/>
                <a:moveTo>
                  <a:pt x="457200" y="334238"/>
                </a:moveTo>
                <a:lnTo>
                  <a:pt x="0" y="334238"/>
                </a:lnTo>
                <a:lnTo>
                  <a:pt x="22860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1" flipV="0">
            <a:off x="820510" y="5219700"/>
            <a:ext cx="6659562" cy="45719"/>
          </a:xfrm>
          <a:prstGeom prst="rect">
            <a:avLst/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1" flipV="0">
            <a:off x="8072438" y="477838"/>
            <a:ext cx="723900" cy="4056062"/>
          </a:xfrm>
          <a:prstGeom prst="rect">
            <a:avLst/>
          </a:prstGeom>
          <a:gradFill>
            <a:gsLst>
              <a:gs pos="0">
                <a:schemeClr val="accent1">
                  <a:alpha val="35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8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432" t="-2781" r="-432" b="21769"/>
          <a:stretch>
            <a:fillRect/>
          </a:stretch>
        </p:blipFill>
        <p:spPr>
          <a:xfrm rot="0" flipH="0" flipV="0">
            <a:off x="7698451" y="188686"/>
            <a:ext cx="4611463" cy="6669314"/>
          </a:xfrm>
          <a:custGeom>
            <a:avLst/>
            <a:gdLst/>
            <a:rect l="l" t="t" r="r" b="b"/>
            <a:pathLst>
              <a:path w="4610100" h="6667500">
                <a:moveTo>
                  <a:pt x="0" y="0"/>
                </a:moveTo>
                <a:lnTo>
                  <a:pt x="4611463" y="0"/>
                </a:lnTo>
                <a:lnTo>
                  <a:pt x="4611463" y="6669314"/>
                </a:lnTo>
                <a:lnTo>
                  <a:pt x="0" y="666931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" name="标题 1"/>
          <p:cNvSpPr txBox="1"/>
          <p:nvPr/>
        </p:nvSpPr>
        <p:spPr>
          <a:xfrm rot="0" flipH="1" flipV="1">
            <a:off x="10960100" y="3602038"/>
            <a:ext cx="723900" cy="3255962"/>
          </a:xfrm>
          <a:prstGeom prst="rect">
            <a:avLst/>
          </a:prstGeom>
          <a:gradFill>
            <a:gsLst>
              <a:gs pos="0">
                <a:schemeClr val="accent1">
                  <a:alpha val="35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1" flipV="0">
            <a:off x="5361213" y="927091"/>
            <a:ext cx="2118859" cy="40166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5518036" y="1002324"/>
            <a:ext cx="1805213" cy="25120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841140" y="873130"/>
            <a:ext cx="2420622" cy="5095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3700">
                <a:ln w="12700">
                  <a:noFill/>
                </a:ln>
                <a:solidFill>
                  <a:srgbClr val="D2EBED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202X.X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1" flipV="0">
            <a:off x="3763691" y="1117124"/>
            <a:ext cx="360000" cy="21600"/>
          </a:xfrm>
          <a:prstGeom prst="roundRect">
            <a:avLst>
              <a:gd name="adj" fmla="val 50000"/>
            </a:avLst>
          </a:prstGeom>
          <a:solidFill>
            <a:schemeClr val="accent1">
              <a:alpha val="20000"/>
            </a:schemeClr>
          </a:solidFill>
          <a:ln w="952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1" flipV="0">
            <a:off x="4204223" y="1117124"/>
            <a:ext cx="36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 cap="sq">
            <a:solidFill>
              <a:schemeClr val="accent1">
                <a:alpha val="20000"/>
              </a:schemeClr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1" flipV="0">
            <a:off x="3323160" y="1117124"/>
            <a:ext cx="36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 cap="sq">
            <a:solidFill>
              <a:schemeClr val="accent1">
                <a:alpha val="20000"/>
              </a:schemeClr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814386" y="2847500"/>
            <a:ext cx="6885824" cy="23264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5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工作流程与规范</a:t>
            </a:r>
            <a:endParaRPr kumimoji="1" lang="zh-CN" altLang="en-US"/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1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-22412" y="5826078"/>
            <a:ext cx="12248030" cy="1031922"/>
          </a:xfrm>
          <a:custGeom>
            <a:avLst/>
            <a:gdLst>
              <a:gd name="connsiteX0" fmla="*/ 0 w 12191999"/>
              <a:gd name="connsiteY0" fmla="*/ 0 h 1031906"/>
              <a:gd name="connsiteX1" fmla="*/ 97612 w 12191999"/>
              <a:gd name="connsiteY1" fmla="*/ 51085 h 1031906"/>
              <a:gd name="connsiteX2" fmla="*/ 6108700 w 12191999"/>
              <a:gd name="connsiteY2" fmla="*/ 925606 h 1031906"/>
              <a:gd name="connsiteX3" fmla="*/ 12119789 w 12191999"/>
              <a:gd name="connsiteY3" fmla="*/ 51085 h 1031906"/>
              <a:gd name="connsiteX4" fmla="*/ 12191999 w 12191999"/>
              <a:gd name="connsiteY4" fmla="*/ 13293 h 1031906"/>
              <a:gd name="connsiteX5" fmla="*/ 12191999 w 12191999"/>
              <a:gd name="connsiteY5" fmla="*/ 1031906 h 1031906"/>
              <a:gd name="connsiteX6" fmla="*/ 0 w 12191999"/>
              <a:gd name="connsiteY6" fmla="*/ 1031906 h 1031906"/>
            </a:gdLst>
            <a:rect l="l" t="t" r="r" b="b"/>
            <a:pathLst>
              <a:path w="12191999" h="1031906">
                <a:moveTo>
                  <a:pt x="0" y="0"/>
                </a:moveTo>
                <a:lnTo>
                  <a:pt x="97612" y="51085"/>
                </a:lnTo>
                <a:cubicBezTo>
                  <a:pt x="1195312" y="569402"/>
                  <a:pt x="3474728" y="925606"/>
                  <a:pt x="6108700" y="925606"/>
                </a:cubicBezTo>
                <a:cubicBezTo>
                  <a:pt x="8742672" y="925606"/>
                  <a:pt x="11022088" y="569402"/>
                  <a:pt x="12119789" y="51085"/>
                </a:cubicBezTo>
                <a:lnTo>
                  <a:pt x="12191999" y="13293"/>
                </a:lnTo>
                <a:lnTo>
                  <a:pt x="12191999" y="1031906"/>
                </a:lnTo>
                <a:lnTo>
                  <a:pt x="0" y="1031906"/>
                </a:lnTo>
                <a:close/>
              </a:path>
            </a:pathLst>
          </a:custGeom>
          <a:solidFill>
            <a:schemeClr val="accent1">
              <a:alpha val="81000"/>
            </a:schemeClr>
          </a:solidFill>
          <a:ln w="254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60400" y="1564222"/>
            <a:ext cx="3491470" cy="3996319"/>
          </a:xfrm>
          <a:prstGeom prst="roundRect">
            <a:avLst>
              <a:gd name="adj" fmla="val 8259"/>
            </a:avLst>
          </a:prstGeom>
          <a:solidFill>
            <a:schemeClr val="bg1"/>
          </a:solidFill>
          <a:ln w="12700" cap="flat">
            <a:noFill/>
            <a:miter/>
          </a:ln>
          <a:effectLst>
            <a:outerShdw dist="50800" blurRad="190500" dir="5400000" sx="100000" sy="100000" kx="0" ky="0" algn="ctr" rotWithShape="0">
              <a:schemeClr val="accent1">
                <a:lumMod val="75000"/>
                <a:alpha val="30000"/>
              </a:schemeClr>
            </a:outerShdw>
          </a:effectLst>
        </p:spPr>
        <p:txBody>
          <a:bodyPr vert="horz" wrap="square" lIns="22860" tIns="22860" rIns="22860" bIns="22860" rtlCol="0" anchor="ctr"/>
          <a:lstStyle/>
          <a:p>
            <a:pPr algn="ctr">
              <a:lnSpc>
                <a:spcPct val="15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834140" y="1725412"/>
            <a:ext cx="3145283" cy="3278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37858B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样品接收程序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29152" y="2070363"/>
            <a:ext cx="3149724" cy="33418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建立严格的样品接收程序，记录样品信息，并核对送样单和样品标签的一致性。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8027430" y="1564222"/>
            <a:ext cx="3491470" cy="3996319"/>
          </a:xfrm>
          <a:prstGeom prst="roundRect">
            <a:avLst>
              <a:gd name="adj" fmla="val 8259"/>
            </a:avLst>
          </a:prstGeom>
          <a:solidFill>
            <a:schemeClr val="bg1"/>
          </a:solidFill>
          <a:ln w="12700" cap="flat">
            <a:noFill/>
            <a:miter/>
          </a:ln>
          <a:effectLst>
            <a:outerShdw dist="50800" blurRad="190500" dir="5400000" sx="100000" sy="100000" kx="0" ky="0" algn="ctr" rotWithShape="0">
              <a:schemeClr val="accent1">
                <a:lumMod val="75000"/>
                <a:alpha val="30000"/>
              </a:schemeClr>
            </a:outerShdw>
          </a:effectLst>
        </p:spPr>
        <p:txBody>
          <a:bodyPr vert="horz" wrap="square" lIns="22860" tIns="22860" rIns="22860" bIns="22860" rtlCol="0" anchor="ctr"/>
          <a:lstStyle/>
          <a:p>
            <a:pPr algn="ctr">
              <a:lnSpc>
                <a:spcPct val="15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8201168" y="1725412"/>
            <a:ext cx="3145283" cy="3278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37858B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样品保存条件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8196181" y="2070363"/>
            <a:ext cx="3149724" cy="33418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对处理后的样品进行妥善保存，按照规定的条件和期限存放，确保样品的稳定性和可追溯性。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4343915" y="1564222"/>
            <a:ext cx="3491470" cy="3996319"/>
          </a:xfrm>
          <a:prstGeom prst="roundRect">
            <a:avLst>
              <a:gd name="adj" fmla="val 8259"/>
            </a:avLst>
          </a:prstGeom>
          <a:solidFill>
            <a:schemeClr val="bg1"/>
          </a:solidFill>
          <a:ln w="12700" cap="flat">
            <a:noFill/>
            <a:miter/>
          </a:ln>
          <a:effectLst>
            <a:outerShdw dist="50800" blurRad="190500" dir="5400000" sx="100000" sy="100000" kx="0" ky="0" algn="ctr" rotWithShape="0">
              <a:schemeClr val="accent1">
                <a:lumMod val="75000"/>
                <a:alpha val="30000"/>
              </a:schemeClr>
            </a:outerShdw>
          </a:effectLst>
        </p:spPr>
        <p:txBody>
          <a:bodyPr vert="horz" wrap="square" lIns="22860" tIns="22860" rIns="22860" bIns="22860" rtlCol="0" anchor="ctr"/>
          <a:lstStyle/>
          <a:p>
            <a:pPr algn="ctr">
              <a:lnSpc>
                <a:spcPct val="15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4509783" y="1725412"/>
            <a:ext cx="3132583" cy="3278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37858B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样品处理流程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4502111" y="2070363"/>
            <a:ext cx="3149724" cy="33418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根据样品性质和检测要求，进行适当的样品处理，如研磨、溶解等，确保样品符合检测要求。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299070" y="320879"/>
            <a:ext cx="4495800" cy="56515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592800" y="399245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样品处理与接收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5400000" flipH="0" flipV="0">
            <a:off x="-457200" y="114300"/>
            <a:ext cx="914400" cy="914400"/>
          </a:xfrm>
          <a:prstGeom prst="blockArc">
            <a:avLst>
              <a:gd name="adj1" fmla="val 10800000"/>
              <a:gd name="adj2" fmla="val 0"/>
              <a:gd name="adj3" fmla="val 28546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1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1" flipV="0">
            <a:off x="-1" y="479426"/>
            <a:ext cx="10392229" cy="5899149"/>
          </a:xfrm>
          <a:custGeom>
            <a:avLst/>
            <a:gdLst>
              <a:gd name="connsiteX0" fmla="*/ 374065 w 9996488"/>
              <a:gd name="connsiteY0" fmla="*/ 0 h 5899149"/>
              <a:gd name="connsiteX1" fmla="*/ 9996488 w 9996488"/>
              <a:gd name="connsiteY1" fmla="*/ 0 h 5899149"/>
              <a:gd name="connsiteX2" fmla="*/ 9996488 w 9996488"/>
              <a:gd name="connsiteY2" fmla="*/ 5899149 h 5899149"/>
              <a:gd name="connsiteX3" fmla="*/ 374065 w 9996488"/>
              <a:gd name="connsiteY3" fmla="*/ 5899149 h 5899149"/>
              <a:gd name="connsiteX4" fmla="*/ 0 w 9996488"/>
              <a:gd name="connsiteY4" fmla="*/ 5525084 h 5899149"/>
              <a:gd name="connsiteX5" fmla="*/ 0 w 9996488"/>
              <a:gd name="connsiteY5" fmla="*/ 374065 h 5899149"/>
              <a:gd name="connsiteX6" fmla="*/ 374065 w 9996488"/>
              <a:gd name="connsiteY6" fmla="*/ 0 h 5899149"/>
            </a:gdLst>
            <a:rect l="l" t="t" r="r" b="b"/>
            <a:pathLst>
              <a:path w="9996488" h="5899149">
                <a:moveTo>
                  <a:pt x="374065" y="0"/>
                </a:moveTo>
                <a:lnTo>
                  <a:pt x="9996488" y="0"/>
                </a:lnTo>
                <a:lnTo>
                  <a:pt x="9996488" y="5899149"/>
                </a:lnTo>
                <a:lnTo>
                  <a:pt x="374065" y="5899149"/>
                </a:lnTo>
                <a:cubicBezTo>
                  <a:pt x="167475" y="5899149"/>
                  <a:pt x="0" y="5731674"/>
                  <a:pt x="0" y="5525084"/>
                </a:cubicBezTo>
                <a:lnTo>
                  <a:pt x="0" y="374065"/>
                </a:lnTo>
                <a:cubicBezTo>
                  <a:pt x="0" y="167475"/>
                  <a:pt x="167475" y="0"/>
                  <a:pt x="374065" y="0"/>
                </a:cubicBezTo>
                <a:close/>
              </a:path>
            </a:pathLst>
          </a:custGeom>
          <a:solidFill>
            <a:schemeClr val="bg1"/>
          </a:solidFill>
          <a:ln w="3175" cap="sq">
            <a:noFill/>
            <a:miter/>
          </a:ln>
          <a:effectLst>
            <a:outerShdw dist="0" blurRad="279400" dir="0" sx="102000" sy="102000" kx="0" ky="0" algn="ctr" rotWithShape="0">
              <a:schemeClr val="accent1">
                <a:lumMod val="50000"/>
                <a:alpha val="28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839787" y="264886"/>
            <a:ext cx="1867506" cy="25574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6600">
                <a:ln w="12700">
                  <a:noFill/>
                </a:ln>
                <a:solidFill>
                  <a:srgbClr val="37858B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03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16200000" flipH="0" flipV="0">
            <a:off x="3675688" y="837237"/>
            <a:ext cx="457200" cy="2986423"/>
          </a:xfrm>
          <a:custGeom>
            <a:avLst/>
            <a:gdLst>
              <a:gd name="connsiteX0" fmla="*/ 457200 w 457200"/>
              <a:gd name="connsiteY0" fmla="*/ 2986423 h 2986423"/>
              <a:gd name="connsiteX1" fmla="*/ 0 w 457200"/>
              <a:gd name="connsiteY1" fmla="*/ 2986423 h 2986423"/>
              <a:gd name="connsiteX2" fmla="*/ 228600 w 457200"/>
              <a:gd name="connsiteY2" fmla="*/ 2652185 h 2986423"/>
              <a:gd name="connsiteX3" fmla="*/ 457200 w 457200"/>
              <a:gd name="connsiteY3" fmla="*/ 2607536 h 2986423"/>
              <a:gd name="connsiteX4" fmla="*/ 0 w 457200"/>
              <a:gd name="connsiteY4" fmla="*/ 2607536 h 2986423"/>
              <a:gd name="connsiteX5" fmla="*/ 228600 w 457200"/>
              <a:gd name="connsiteY5" fmla="*/ 2273298 h 2986423"/>
              <a:gd name="connsiteX6" fmla="*/ 457200 w 457200"/>
              <a:gd name="connsiteY6" fmla="*/ 2228653 h 2986423"/>
              <a:gd name="connsiteX7" fmla="*/ 0 w 457200"/>
              <a:gd name="connsiteY7" fmla="*/ 2228653 h 2986423"/>
              <a:gd name="connsiteX8" fmla="*/ 228600 w 457200"/>
              <a:gd name="connsiteY8" fmla="*/ 1894415 h 2986423"/>
              <a:gd name="connsiteX9" fmla="*/ 457200 w 457200"/>
              <a:gd name="connsiteY9" fmla="*/ 1849770 h 2986423"/>
              <a:gd name="connsiteX10" fmla="*/ 0 w 457200"/>
              <a:gd name="connsiteY10" fmla="*/ 1849770 h 2986423"/>
              <a:gd name="connsiteX11" fmla="*/ 228600 w 457200"/>
              <a:gd name="connsiteY11" fmla="*/ 1515532 h 2986423"/>
              <a:gd name="connsiteX12" fmla="*/ 457200 w 457200"/>
              <a:gd name="connsiteY12" fmla="*/ 1470887 h 2986423"/>
              <a:gd name="connsiteX13" fmla="*/ 0 w 457200"/>
              <a:gd name="connsiteY13" fmla="*/ 1470887 h 2986423"/>
              <a:gd name="connsiteX14" fmla="*/ 228600 w 457200"/>
              <a:gd name="connsiteY14" fmla="*/ 1136649 h 2986423"/>
              <a:gd name="connsiteX15" fmla="*/ 457200 w 457200"/>
              <a:gd name="connsiteY15" fmla="*/ 1092004 h 2986423"/>
              <a:gd name="connsiteX16" fmla="*/ 0 w 457200"/>
              <a:gd name="connsiteY16" fmla="*/ 1092004 h 2986423"/>
              <a:gd name="connsiteX17" fmla="*/ 228600 w 457200"/>
              <a:gd name="connsiteY17" fmla="*/ 757766 h 2986423"/>
              <a:gd name="connsiteX18" fmla="*/ 457200 w 457200"/>
              <a:gd name="connsiteY18" fmla="*/ 713121 h 2986423"/>
              <a:gd name="connsiteX19" fmla="*/ 0 w 457200"/>
              <a:gd name="connsiteY19" fmla="*/ 713121 h 2986423"/>
              <a:gd name="connsiteX20" fmla="*/ 228600 w 457200"/>
              <a:gd name="connsiteY20" fmla="*/ 378883 h 2986423"/>
              <a:gd name="connsiteX21" fmla="*/ 457200 w 457200"/>
              <a:gd name="connsiteY21" fmla="*/ 334238 h 2986423"/>
              <a:gd name="connsiteX22" fmla="*/ 0 w 457200"/>
              <a:gd name="connsiteY22" fmla="*/ 334238 h 2986423"/>
              <a:gd name="connsiteX23" fmla="*/ 228600 w 457200"/>
              <a:gd name="connsiteY23" fmla="*/ 0 h 2986423"/>
            </a:gdLst>
            <a:rect l="l" t="t" r="r" b="b"/>
            <a:pathLst>
              <a:path w="457200" h="2986423">
                <a:moveTo>
                  <a:pt x="457200" y="2986423"/>
                </a:moveTo>
                <a:lnTo>
                  <a:pt x="0" y="2986423"/>
                </a:lnTo>
                <a:lnTo>
                  <a:pt x="228600" y="2652185"/>
                </a:lnTo>
                <a:close/>
                <a:moveTo>
                  <a:pt x="457200" y="2607536"/>
                </a:moveTo>
                <a:lnTo>
                  <a:pt x="0" y="2607536"/>
                </a:lnTo>
                <a:lnTo>
                  <a:pt x="228600" y="2273298"/>
                </a:lnTo>
                <a:close/>
                <a:moveTo>
                  <a:pt x="457200" y="2228653"/>
                </a:moveTo>
                <a:lnTo>
                  <a:pt x="0" y="2228653"/>
                </a:lnTo>
                <a:lnTo>
                  <a:pt x="228600" y="1894415"/>
                </a:lnTo>
                <a:close/>
                <a:moveTo>
                  <a:pt x="457200" y="1849770"/>
                </a:moveTo>
                <a:lnTo>
                  <a:pt x="0" y="1849770"/>
                </a:lnTo>
                <a:lnTo>
                  <a:pt x="228600" y="1515532"/>
                </a:lnTo>
                <a:close/>
                <a:moveTo>
                  <a:pt x="457200" y="1470887"/>
                </a:moveTo>
                <a:lnTo>
                  <a:pt x="0" y="1470887"/>
                </a:lnTo>
                <a:lnTo>
                  <a:pt x="228600" y="1136649"/>
                </a:lnTo>
                <a:close/>
                <a:moveTo>
                  <a:pt x="457200" y="1092004"/>
                </a:moveTo>
                <a:lnTo>
                  <a:pt x="0" y="1092004"/>
                </a:lnTo>
                <a:lnTo>
                  <a:pt x="228600" y="757766"/>
                </a:lnTo>
                <a:close/>
                <a:moveTo>
                  <a:pt x="457200" y="713121"/>
                </a:moveTo>
                <a:lnTo>
                  <a:pt x="0" y="713121"/>
                </a:lnTo>
                <a:lnTo>
                  <a:pt x="228600" y="378883"/>
                </a:lnTo>
                <a:close/>
                <a:moveTo>
                  <a:pt x="457200" y="334238"/>
                </a:moveTo>
                <a:lnTo>
                  <a:pt x="0" y="334238"/>
                </a:lnTo>
                <a:lnTo>
                  <a:pt x="22860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1" flipV="0">
            <a:off x="820510" y="5219700"/>
            <a:ext cx="6659562" cy="45719"/>
          </a:xfrm>
          <a:prstGeom prst="rect">
            <a:avLst/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1" flipV="0">
            <a:off x="8072438" y="477838"/>
            <a:ext cx="723900" cy="4056062"/>
          </a:xfrm>
          <a:prstGeom prst="rect">
            <a:avLst/>
          </a:prstGeom>
          <a:gradFill>
            <a:gsLst>
              <a:gs pos="0">
                <a:schemeClr val="accent1">
                  <a:alpha val="35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8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432" t="-2781" r="-432" b="21769"/>
          <a:stretch>
            <a:fillRect/>
          </a:stretch>
        </p:blipFill>
        <p:spPr>
          <a:xfrm rot="0" flipH="0" flipV="0">
            <a:off x="7698451" y="188686"/>
            <a:ext cx="4611463" cy="6669314"/>
          </a:xfrm>
          <a:custGeom>
            <a:avLst/>
            <a:gdLst/>
            <a:rect l="l" t="t" r="r" b="b"/>
            <a:pathLst>
              <a:path w="4610100" h="6667500">
                <a:moveTo>
                  <a:pt x="0" y="0"/>
                </a:moveTo>
                <a:lnTo>
                  <a:pt x="4611463" y="0"/>
                </a:lnTo>
                <a:lnTo>
                  <a:pt x="4611463" y="6669314"/>
                </a:lnTo>
                <a:lnTo>
                  <a:pt x="0" y="666931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" name="标题 1"/>
          <p:cNvSpPr txBox="1"/>
          <p:nvPr/>
        </p:nvSpPr>
        <p:spPr>
          <a:xfrm rot="0" flipH="1" flipV="1">
            <a:off x="10960100" y="3602038"/>
            <a:ext cx="723900" cy="3255962"/>
          </a:xfrm>
          <a:prstGeom prst="rect">
            <a:avLst/>
          </a:prstGeom>
          <a:gradFill>
            <a:gsLst>
              <a:gs pos="0">
                <a:schemeClr val="accent1">
                  <a:alpha val="35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1" flipV="0">
            <a:off x="5361213" y="927091"/>
            <a:ext cx="2118859" cy="40166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5518036" y="1002324"/>
            <a:ext cx="1805213" cy="25120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841140" y="873130"/>
            <a:ext cx="2420622" cy="5095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3700">
                <a:ln w="12700">
                  <a:noFill/>
                </a:ln>
                <a:solidFill>
                  <a:srgbClr val="D2EBED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202X.X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1" flipV="0">
            <a:off x="3763691" y="1117124"/>
            <a:ext cx="360000" cy="21600"/>
          </a:xfrm>
          <a:prstGeom prst="roundRect">
            <a:avLst>
              <a:gd name="adj" fmla="val 50000"/>
            </a:avLst>
          </a:prstGeom>
          <a:solidFill>
            <a:schemeClr val="accent1">
              <a:alpha val="20000"/>
            </a:schemeClr>
          </a:solidFill>
          <a:ln w="952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1" flipV="0">
            <a:off x="4204223" y="1117124"/>
            <a:ext cx="36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 cap="sq">
            <a:solidFill>
              <a:schemeClr val="accent1">
                <a:alpha val="20000"/>
              </a:schemeClr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1" flipV="0">
            <a:off x="3323160" y="1117124"/>
            <a:ext cx="36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 cap="sq">
            <a:solidFill>
              <a:schemeClr val="accent1">
                <a:alpha val="20000"/>
              </a:schemeClr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814386" y="2847500"/>
            <a:ext cx="6885824" cy="23264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5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团队协作与沟通</a:t>
            </a:r>
            <a:endParaRPr kumimoji="1" lang="zh-CN" altLang="en-US"/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1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60400" y="1297826"/>
            <a:ext cx="3073854" cy="1792809"/>
          </a:xfrm>
          <a:custGeom>
            <a:avLst/>
            <a:gdLst>
              <a:gd name="T0" fmla="*/ 549 w 585"/>
              <a:gd name="T1" fmla="*/ 0 h 386"/>
              <a:gd name="T2" fmla="*/ 36 w 585"/>
              <a:gd name="T3" fmla="*/ 0 h 386"/>
              <a:gd name="T4" fmla="*/ 0 w 585"/>
              <a:gd name="T5" fmla="*/ 36 h 386"/>
              <a:gd name="T6" fmla="*/ 0 w 585"/>
              <a:gd name="T7" fmla="*/ 283 h 386"/>
              <a:gd name="T8" fmla="*/ 36 w 585"/>
              <a:gd name="T9" fmla="*/ 319 h 386"/>
              <a:gd name="T10" fmla="*/ 418 w 585"/>
              <a:gd name="T11" fmla="*/ 319 h 386"/>
              <a:gd name="T12" fmla="*/ 405 w 585"/>
              <a:gd name="T13" fmla="*/ 363 h 386"/>
              <a:gd name="T14" fmla="*/ 426 w 585"/>
              <a:gd name="T15" fmla="*/ 378 h 386"/>
              <a:gd name="T16" fmla="*/ 500 w 585"/>
              <a:gd name="T17" fmla="*/ 323 h 386"/>
              <a:gd name="T18" fmla="*/ 504 w 585"/>
              <a:gd name="T19" fmla="*/ 319 h 386"/>
              <a:gd name="T20" fmla="*/ 549 w 585"/>
              <a:gd name="T21" fmla="*/ 319 h 386"/>
              <a:gd name="T22" fmla="*/ 585 w 585"/>
              <a:gd name="T23" fmla="*/ 283 h 386"/>
              <a:gd name="T24" fmla="*/ 585 w 585"/>
              <a:gd name="T25" fmla="*/ 36 h 386"/>
              <a:gd name="T26" fmla="*/ 549 w 585"/>
              <a:gd name="T27" fmla="*/ 0 h 386"/>
            </a:gdLst>
            <a:rect l="0" t="0" r="r" b="b"/>
            <a:pathLst>
              <a:path w="585" h="386">
                <a:moveTo>
                  <a:pt x="549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302"/>
                  <a:pt x="16" y="319"/>
                  <a:pt x="36" y="319"/>
                </a:cubicBezTo>
                <a:cubicBezTo>
                  <a:pt x="418" y="319"/>
                  <a:pt x="418" y="319"/>
                  <a:pt x="418" y="319"/>
                </a:cubicBezTo>
                <a:cubicBezTo>
                  <a:pt x="405" y="363"/>
                  <a:pt x="405" y="363"/>
                  <a:pt x="405" y="363"/>
                </a:cubicBezTo>
                <a:cubicBezTo>
                  <a:pt x="401" y="376"/>
                  <a:pt x="415" y="386"/>
                  <a:pt x="426" y="378"/>
                </a:cubicBezTo>
                <a:cubicBezTo>
                  <a:pt x="500" y="323"/>
                  <a:pt x="500" y="323"/>
                  <a:pt x="500" y="323"/>
                </a:cubicBezTo>
                <a:cubicBezTo>
                  <a:pt x="502" y="322"/>
                  <a:pt x="503" y="320"/>
                  <a:pt x="504" y="319"/>
                </a:cubicBezTo>
                <a:cubicBezTo>
                  <a:pt x="549" y="319"/>
                  <a:pt x="549" y="319"/>
                  <a:pt x="549" y="319"/>
                </a:cubicBezTo>
                <a:cubicBezTo>
                  <a:pt x="569" y="319"/>
                  <a:pt x="585" y="302"/>
                  <a:pt x="585" y="283"/>
                </a:cubicBezTo>
                <a:cubicBezTo>
                  <a:pt x="585" y="36"/>
                  <a:pt x="585" y="36"/>
                  <a:pt x="585" y="36"/>
                </a:cubicBezTo>
                <a:cubicBezTo>
                  <a:pt x="585" y="16"/>
                  <a:pt x="569" y="0"/>
                  <a:pt x="549" y="0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817881" y="1612365"/>
            <a:ext cx="758892" cy="822066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60400" y="3674589"/>
            <a:ext cx="3073854" cy="25103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通过组织团队活动，增强团队凝聚力，提高员工归属感，定期开展专业技能培训和职业素养提升课程。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660400" y="3187556"/>
            <a:ext cx="3073854" cy="4367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37858B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增强团队凝聚力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4552723" y="1297826"/>
            <a:ext cx="3073854" cy="1792809"/>
          </a:xfrm>
          <a:custGeom>
            <a:avLst/>
            <a:gdLst>
              <a:gd name="T0" fmla="*/ 549 w 585"/>
              <a:gd name="T1" fmla="*/ 0 h 386"/>
              <a:gd name="T2" fmla="*/ 36 w 585"/>
              <a:gd name="T3" fmla="*/ 0 h 386"/>
              <a:gd name="T4" fmla="*/ 0 w 585"/>
              <a:gd name="T5" fmla="*/ 36 h 386"/>
              <a:gd name="T6" fmla="*/ 0 w 585"/>
              <a:gd name="T7" fmla="*/ 283 h 386"/>
              <a:gd name="T8" fmla="*/ 36 w 585"/>
              <a:gd name="T9" fmla="*/ 319 h 386"/>
              <a:gd name="T10" fmla="*/ 418 w 585"/>
              <a:gd name="T11" fmla="*/ 319 h 386"/>
              <a:gd name="T12" fmla="*/ 405 w 585"/>
              <a:gd name="T13" fmla="*/ 363 h 386"/>
              <a:gd name="T14" fmla="*/ 426 w 585"/>
              <a:gd name="T15" fmla="*/ 378 h 386"/>
              <a:gd name="T16" fmla="*/ 500 w 585"/>
              <a:gd name="T17" fmla="*/ 323 h 386"/>
              <a:gd name="T18" fmla="*/ 504 w 585"/>
              <a:gd name="T19" fmla="*/ 319 h 386"/>
              <a:gd name="T20" fmla="*/ 549 w 585"/>
              <a:gd name="T21" fmla="*/ 319 h 386"/>
              <a:gd name="T22" fmla="*/ 585 w 585"/>
              <a:gd name="T23" fmla="*/ 283 h 386"/>
              <a:gd name="T24" fmla="*/ 585 w 585"/>
              <a:gd name="T25" fmla="*/ 36 h 386"/>
              <a:gd name="T26" fmla="*/ 549 w 585"/>
              <a:gd name="T27" fmla="*/ 0 h 386"/>
            </a:gdLst>
            <a:rect l="0" t="0" r="r" b="b"/>
            <a:pathLst>
              <a:path w="585" h="386">
                <a:moveTo>
                  <a:pt x="549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302"/>
                  <a:pt x="16" y="319"/>
                  <a:pt x="36" y="319"/>
                </a:cubicBezTo>
                <a:cubicBezTo>
                  <a:pt x="418" y="319"/>
                  <a:pt x="418" y="319"/>
                  <a:pt x="418" y="319"/>
                </a:cubicBezTo>
                <a:cubicBezTo>
                  <a:pt x="405" y="363"/>
                  <a:pt x="405" y="363"/>
                  <a:pt x="405" y="363"/>
                </a:cubicBezTo>
                <a:cubicBezTo>
                  <a:pt x="401" y="376"/>
                  <a:pt x="415" y="386"/>
                  <a:pt x="426" y="378"/>
                </a:cubicBezTo>
                <a:cubicBezTo>
                  <a:pt x="500" y="323"/>
                  <a:pt x="500" y="323"/>
                  <a:pt x="500" y="323"/>
                </a:cubicBezTo>
                <a:cubicBezTo>
                  <a:pt x="502" y="322"/>
                  <a:pt x="503" y="320"/>
                  <a:pt x="504" y="319"/>
                </a:cubicBezTo>
                <a:cubicBezTo>
                  <a:pt x="549" y="319"/>
                  <a:pt x="549" y="319"/>
                  <a:pt x="549" y="319"/>
                </a:cubicBezTo>
                <a:cubicBezTo>
                  <a:pt x="569" y="319"/>
                  <a:pt x="585" y="302"/>
                  <a:pt x="585" y="283"/>
                </a:cubicBezTo>
                <a:cubicBezTo>
                  <a:pt x="585" y="36"/>
                  <a:pt x="585" y="36"/>
                  <a:pt x="585" y="36"/>
                </a:cubicBezTo>
                <a:cubicBezTo>
                  <a:pt x="585" y="16"/>
                  <a:pt x="569" y="0"/>
                  <a:pt x="549" y="0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5694363" y="1612365"/>
            <a:ext cx="790574" cy="822066"/>
          </a:xfrm>
          <a:custGeom>
            <a:avLst/>
            <a:gdLst>
              <a:gd name="connsiteX0" fmla="*/ 337768 w 1372282"/>
              <a:gd name="connsiteY0" fmla="*/ 1315328 h 1426949"/>
              <a:gd name="connsiteX1" fmla="*/ 530173 w 1372282"/>
              <a:gd name="connsiteY1" fmla="*/ 1315328 h 1426949"/>
              <a:gd name="connsiteX2" fmla="*/ 842109 w 1372282"/>
              <a:gd name="connsiteY2" fmla="*/ 1315328 h 1426949"/>
              <a:gd name="connsiteX3" fmla="*/ 1034514 w 1372282"/>
              <a:gd name="connsiteY3" fmla="*/ 1315328 h 1426949"/>
              <a:gd name="connsiteX4" fmla="*/ 1090325 w 1372282"/>
              <a:gd name="connsiteY4" fmla="*/ 1371139 h 1426949"/>
              <a:gd name="connsiteX5" fmla="*/ 1034514 w 1372282"/>
              <a:gd name="connsiteY5" fmla="*/ 1426949 h 1426949"/>
              <a:gd name="connsiteX6" fmla="*/ 842109 w 1372282"/>
              <a:gd name="connsiteY6" fmla="*/ 1426949 h 1426949"/>
              <a:gd name="connsiteX7" fmla="*/ 530173 w 1372282"/>
              <a:gd name="connsiteY7" fmla="*/ 1426949 h 1426949"/>
              <a:gd name="connsiteX8" fmla="*/ 337768 w 1372282"/>
              <a:gd name="connsiteY8" fmla="*/ 1426949 h 1426949"/>
              <a:gd name="connsiteX9" fmla="*/ 281957 w 1372282"/>
              <a:gd name="connsiteY9" fmla="*/ 1371139 h 1426949"/>
              <a:gd name="connsiteX10" fmla="*/ 337768 w 1372282"/>
              <a:gd name="connsiteY10" fmla="*/ 1315328 h 1426949"/>
              <a:gd name="connsiteX11" fmla="*/ 686154 w 1372282"/>
              <a:gd name="connsiteY11" fmla="*/ 111621 h 1426949"/>
              <a:gd name="connsiteX12" fmla="*/ 237624 w 1372282"/>
              <a:gd name="connsiteY12" fmla="*/ 560152 h 1426949"/>
              <a:gd name="connsiteX13" fmla="*/ 237624 w 1372282"/>
              <a:gd name="connsiteY13" fmla="*/ 985614 h 1426949"/>
              <a:gd name="connsiteX14" fmla="*/ 229252 w 1372282"/>
              <a:gd name="connsiteY14" fmla="*/ 1014822 h 1426949"/>
              <a:gd name="connsiteX15" fmla="*/ 155768 w 1372282"/>
              <a:gd name="connsiteY15" fmla="*/ 1134814 h 1426949"/>
              <a:gd name="connsiteX16" fmla="*/ 1214680 w 1372282"/>
              <a:gd name="connsiteY16" fmla="*/ 1134814 h 1426949"/>
              <a:gd name="connsiteX17" fmla="*/ 1143429 w 1372282"/>
              <a:gd name="connsiteY17" fmla="*/ 1023565 h 1426949"/>
              <a:gd name="connsiteX18" fmla="*/ 1134685 w 1372282"/>
              <a:gd name="connsiteY18" fmla="*/ 993428 h 1426949"/>
              <a:gd name="connsiteX19" fmla="*/ 1134685 w 1372282"/>
              <a:gd name="connsiteY19" fmla="*/ 560152 h 1426949"/>
              <a:gd name="connsiteX20" fmla="*/ 686154 w 1372282"/>
              <a:gd name="connsiteY20" fmla="*/ 111621 h 1426949"/>
              <a:gd name="connsiteX21" fmla="*/ 686154 w 1372282"/>
              <a:gd name="connsiteY21" fmla="*/ 0 h 1426949"/>
              <a:gd name="connsiteX22" fmla="*/ 903815 w 1372282"/>
              <a:gd name="connsiteY22" fmla="*/ 44276 h 1426949"/>
              <a:gd name="connsiteX23" fmla="*/ 1081851 w 1372282"/>
              <a:gd name="connsiteY23" fmla="*/ 164455 h 1426949"/>
              <a:gd name="connsiteX24" fmla="*/ 1202030 w 1372282"/>
              <a:gd name="connsiteY24" fmla="*/ 342491 h 1426949"/>
              <a:gd name="connsiteX25" fmla="*/ 1246306 w 1372282"/>
              <a:gd name="connsiteY25" fmla="*/ 560152 h 1426949"/>
              <a:gd name="connsiteX26" fmla="*/ 1246306 w 1372282"/>
              <a:gd name="connsiteY26" fmla="*/ 977243 h 1426949"/>
              <a:gd name="connsiteX27" fmla="*/ 1363508 w 1372282"/>
              <a:gd name="connsiteY27" fmla="*/ 1160487 h 1426949"/>
              <a:gd name="connsiteX28" fmla="*/ 1365369 w 1372282"/>
              <a:gd name="connsiteY28" fmla="*/ 1217414 h 1426949"/>
              <a:gd name="connsiteX29" fmla="*/ 1316628 w 1372282"/>
              <a:gd name="connsiteY29" fmla="*/ 1246436 h 1426949"/>
              <a:gd name="connsiteX30" fmla="*/ 55867 w 1372282"/>
              <a:gd name="connsiteY30" fmla="*/ 1246436 h 1426949"/>
              <a:gd name="connsiteX31" fmla="*/ 7126 w 1372282"/>
              <a:gd name="connsiteY31" fmla="*/ 1217786 h 1426949"/>
              <a:gd name="connsiteX32" fmla="*/ 8242 w 1372282"/>
              <a:gd name="connsiteY32" fmla="*/ 1161232 h 1426949"/>
              <a:gd name="connsiteX33" fmla="*/ 126002 w 1372282"/>
              <a:gd name="connsiteY33" fmla="*/ 969801 h 1426949"/>
              <a:gd name="connsiteX34" fmla="*/ 126002 w 1372282"/>
              <a:gd name="connsiteY34" fmla="*/ 560152 h 1426949"/>
              <a:gd name="connsiteX35" fmla="*/ 170279 w 1372282"/>
              <a:gd name="connsiteY35" fmla="*/ 342491 h 1426949"/>
              <a:gd name="connsiteX36" fmla="*/ 290458 w 1372282"/>
              <a:gd name="connsiteY36" fmla="*/ 164455 h 1426949"/>
              <a:gd name="connsiteX37" fmla="*/ 468493 w 1372282"/>
              <a:gd name="connsiteY37" fmla="*/ 44276 h 1426949"/>
              <a:gd name="connsiteX38" fmla="*/ 686154 w 1372282"/>
              <a:gd name="connsiteY38" fmla="*/ 0 h 1426949"/>
            </a:gdLst>
            <a:rect l="l" t="t" r="r" b="b"/>
            <a:pathLst>
              <a:path w="1372282" h="1426949">
                <a:moveTo>
                  <a:pt x="337768" y="1315328"/>
                </a:moveTo>
                <a:lnTo>
                  <a:pt x="530173" y="1315328"/>
                </a:lnTo>
                <a:lnTo>
                  <a:pt x="842109" y="1315328"/>
                </a:lnTo>
                <a:lnTo>
                  <a:pt x="1034514" y="1315328"/>
                </a:lnTo>
                <a:cubicBezTo>
                  <a:pt x="1065396" y="1315328"/>
                  <a:pt x="1090325" y="1340257"/>
                  <a:pt x="1090325" y="1371139"/>
                </a:cubicBezTo>
                <a:cubicBezTo>
                  <a:pt x="1090325" y="1402021"/>
                  <a:pt x="1065210" y="1426949"/>
                  <a:pt x="1034514" y="1426949"/>
                </a:cubicBezTo>
                <a:lnTo>
                  <a:pt x="842109" y="1426949"/>
                </a:lnTo>
                <a:lnTo>
                  <a:pt x="530173" y="1426949"/>
                </a:lnTo>
                <a:lnTo>
                  <a:pt x="337768" y="1426949"/>
                </a:lnTo>
                <a:cubicBezTo>
                  <a:pt x="306886" y="1426949"/>
                  <a:pt x="281957" y="1402021"/>
                  <a:pt x="281957" y="1371139"/>
                </a:cubicBezTo>
                <a:cubicBezTo>
                  <a:pt x="281957" y="1340257"/>
                  <a:pt x="306886" y="1315328"/>
                  <a:pt x="337768" y="1315328"/>
                </a:cubicBezTo>
                <a:close/>
                <a:moveTo>
                  <a:pt x="686154" y="111621"/>
                </a:moveTo>
                <a:cubicBezTo>
                  <a:pt x="438914" y="111621"/>
                  <a:pt x="237624" y="312725"/>
                  <a:pt x="237624" y="560152"/>
                </a:cubicBezTo>
                <a:lnTo>
                  <a:pt x="237624" y="985614"/>
                </a:lnTo>
                <a:cubicBezTo>
                  <a:pt x="237624" y="996032"/>
                  <a:pt x="234833" y="1006078"/>
                  <a:pt x="229252" y="1014822"/>
                </a:cubicBezTo>
                <a:lnTo>
                  <a:pt x="155768" y="1134814"/>
                </a:lnTo>
                <a:lnTo>
                  <a:pt x="1214680" y="1134814"/>
                </a:lnTo>
                <a:lnTo>
                  <a:pt x="1143429" y="1023565"/>
                </a:lnTo>
                <a:cubicBezTo>
                  <a:pt x="1137662" y="1014636"/>
                  <a:pt x="1134685" y="1004218"/>
                  <a:pt x="1134685" y="993428"/>
                </a:cubicBezTo>
                <a:lnTo>
                  <a:pt x="1134685" y="560152"/>
                </a:lnTo>
                <a:cubicBezTo>
                  <a:pt x="1134685" y="312911"/>
                  <a:pt x="933581" y="111621"/>
                  <a:pt x="686154" y="111621"/>
                </a:cubicBezTo>
                <a:close/>
                <a:moveTo>
                  <a:pt x="686154" y="0"/>
                </a:moveTo>
                <a:cubicBezTo>
                  <a:pt x="761499" y="0"/>
                  <a:pt x="834610" y="14883"/>
                  <a:pt x="903815" y="44276"/>
                </a:cubicBezTo>
                <a:cubicBezTo>
                  <a:pt x="970416" y="72554"/>
                  <a:pt x="1030319" y="113109"/>
                  <a:pt x="1081851" y="164455"/>
                </a:cubicBezTo>
                <a:cubicBezTo>
                  <a:pt x="1133383" y="215987"/>
                  <a:pt x="1173753" y="275890"/>
                  <a:pt x="1202030" y="342491"/>
                </a:cubicBezTo>
                <a:cubicBezTo>
                  <a:pt x="1231423" y="411510"/>
                  <a:pt x="1246306" y="484808"/>
                  <a:pt x="1246306" y="560152"/>
                </a:cubicBezTo>
                <a:lnTo>
                  <a:pt x="1246306" y="977243"/>
                </a:lnTo>
                <a:lnTo>
                  <a:pt x="1363508" y="1160487"/>
                </a:lnTo>
                <a:cubicBezTo>
                  <a:pt x="1374484" y="1177603"/>
                  <a:pt x="1375229" y="1199555"/>
                  <a:pt x="1365369" y="1217414"/>
                </a:cubicBezTo>
                <a:cubicBezTo>
                  <a:pt x="1355695" y="1235273"/>
                  <a:pt x="1336905" y="1246436"/>
                  <a:pt x="1316628" y="1246436"/>
                </a:cubicBezTo>
                <a:lnTo>
                  <a:pt x="55867" y="1246436"/>
                </a:lnTo>
                <a:cubicBezTo>
                  <a:pt x="35589" y="1246436"/>
                  <a:pt x="16986" y="1235460"/>
                  <a:pt x="7126" y="1217786"/>
                </a:cubicBezTo>
                <a:cubicBezTo>
                  <a:pt x="-2734" y="1200113"/>
                  <a:pt x="-2362" y="1178533"/>
                  <a:pt x="8242" y="1161232"/>
                </a:cubicBezTo>
                <a:lnTo>
                  <a:pt x="126002" y="969801"/>
                </a:lnTo>
                <a:lnTo>
                  <a:pt x="126002" y="560152"/>
                </a:lnTo>
                <a:cubicBezTo>
                  <a:pt x="126002" y="484808"/>
                  <a:pt x="140885" y="411696"/>
                  <a:pt x="170279" y="342491"/>
                </a:cubicBezTo>
                <a:cubicBezTo>
                  <a:pt x="198556" y="275890"/>
                  <a:pt x="239112" y="215987"/>
                  <a:pt x="290458" y="164455"/>
                </a:cubicBezTo>
                <a:cubicBezTo>
                  <a:pt x="341803" y="112923"/>
                  <a:pt x="401893" y="72554"/>
                  <a:pt x="468493" y="44276"/>
                </a:cubicBezTo>
                <a:cubicBezTo>
                  <a:pt x="537512" y="14883"/>
                  <a:pt x="610810" y="0"/>
                  <a:pt x="686154" y="0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4552723" y="3674589"/>
            <a:ext cx="3073854" cy="25103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建立跨部门协作机制，促进不同部门间的紧密合作，确保检测工作的顺利进行。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4552723" y="3187556"/>
            <a:ext cx="3073854" cy="4367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37858B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跨部门协作机制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8445046" y="1297826"/>
            <a:ext cx="3073854" cy="1792809"/>
          </a:xfrm>
          <a:custGeom>
            <a:avLst/>
            <a:gdLst>
              <a:gd name="T0" fmla="*/ 549 w 585"/>
              <a:gd name="T1" fmla="*/ 0 h 386"/>
              <a:gd name="T2" fmla="*/ 36 w 585"/>
              <a:gd name="T3" fmla="*/ 0 h 386"/>
              <a:gd name="T4" fmla="*/ 0 w 585"/>
              <a:gd name="T5" fmla="*/ 36 h 386"/>
              <a:gd name="T6" fmla="*/ 0 w 585"/>
              <a:gd name="T7" fmla="*/ 283 h 386"/>
              <a:gd name="T8" fmla="*/ 36 w 585"/>
              <a:gd name="T9" fmla="*/ 319 h 386"/>
              <a:gd name="T10" fmla="*/ 418 w 585"/>
              <a:gd name="T11" fmla="*/ 319 h 386"/>
              <a:gd name="T12" fmla="*/ 405 w 585"/>
              <a:gd name="T13" fmla="*/ 363 h 386"/>
              <a:gd name="T14" fmla="*/ 426 w 585"/>
              <a:gd name="T15" fmla="*/ 378 h 386"/>
              <a:gd name="T16" fmla="*/ 500 w 585"/>
              <a:gd name="T17" fmla="*/ 323 h 386"/>
              <a:gd name="T18" fmla="*/ 504 w 585"/>
              <a:gd name="T19" fmla="*/ 319 h 386"/>
              <a:gd name="T20" fmla="*/ 549 w 585"/>
              <a:gd name="T21" fmla="*/ 319 h 386"/>
              <a:gd name="T22" fmla="*/ 585 w 585"/>
              <a:gd name="T23" fmla="*/ 283 h 386"/>
              <a:gd name="T24" fmla="*/ 585 w 585"/>
              <a:gd name="T25" fmla="*/ 36 h 386"/>
              <a:gd name="T26" fmla="*/ 549 w 585"/>
              <a:gd name="T27" fmla="*/ 0 h 386"/>
            </a:gdLst>
            <a:rect l="0" t="0" r="r" b="b"/>
            <a:pathLst>
              <a:path w="585" h="386">
                <a:moveTo>
                  <a:pt x="549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302"/>
                  <a:pt x="16" y="319"/>
                  <a:pt x="36" y="319"/>
                </a:cubicBezTo>
                <a:cubicBezTo>
                  <a:pt x="418" y="319"/>
                  <a:pt x="418" y="319"/>
                  <a:pt x="418" y="319"/>
                </a:cubicBezTo>
                <a:cubicBezTo>
                  <a:pt x="405" y="363"/>
                  <a:pt x="405" y="363"/>
                  <a:pt x="405" y="363"/>
                </a:cubicBezTo>
                <a:cubicBezTo>
                  <a:pt x="401" y="376"/>
                  <a:pt x="415" y="386"/>
                  <a:pt x="426" y="378"/>
                </a:cubicBezTo>
                <a:cubicBezTo>
                  <a:pt x="500" y="323"/>
                  <a:pt x="500" y="323"/>
                  <a:pt x="500" y="323"/>
                </a:cubicBezTo>
                <a:cubicBezTo>
                  <a:pt x="502" y="322"/>
                  <a:pt x="503" y="320"/>
                  <a:pt x="504" y="319"/>
                </a:cubicBezTo>
                <a:cubicBezTo>
                  <a:pt x="549" y="319"/>
                  <a:pt x="549" y="319"/>
                  <a:pt x="549" y="319"/>
                </a:cubicBezTo>
                <a:cubicBezTo>
                  <a:pt x="569" y="319"/>
                  <a:pt x="585" y="302"/>
                  <a:pt x="585" y="283"/>
                </a:cubicBezTo>
                <a:cubicBezTo>
                  <a:pt x="585" y="36"/>
                  <a:pt x="585" y="36"/>
                  <a:pt x="585" y="36"/>
                </a:cubicBezTo>
                <a:cubicBezTo>
                  <a:pt x="585" y="16"/>
                  <a:pt x="569" y="0"/>
                  <a:pt x="549" y="0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9571000" y="1612365"/>
            <a:ext cx="821946" cy="822066"/>
          </a:xfrm>
          <a:custGeom>
            <a:avLst/>
            <a:gdLst>
              <a:gd name="connsiteX0" fmla="*/ 669168 w 1599855"/>
              <a:gd name="connsiteY0" fmla="*/ 111621 h 1600088"/>
              <a:gd name="connsiteX1" fmla="*/ 886086 w 1599855"/>
              <a:gd name="connsiteY1" fmla="*/ 155339 h 1600088"/>
              <a:gd name="connsiteX2" fmla="*/ 1063377 w 1599855"/>
              <a:gd name="connsiteY2" fmla="*/ 274960 h 1600088"/>
              <a:gd name="connsiteX3" fmla="*/ 1182998 w 1599855"/>
              <a:gd name="connsiteY3" fmla="*/ 452251 h 1600088"/>
              <a:gd name="connsiteX4" fmla="*/ 1226716 w 1599855"/>
              <a:gd name="connsiteY4" fmla="*/ 669168 h 1600088"/>
              <a:gd name="connsiteX5" fmla="*/ 1182998 w 1599855"/>
              <a:gd name="connsiteY5" fmla="*/ 886085 h 1600088"/>
              <a:gd name="connsiteX6" fmla="*/ 1063377 w 1599855"/>
              <a:gd name="connsiteY6" fmla="*/ 1063377 h 1600088"/>
              <a:gd name="connsiteX7" fmla="*/ 886086 w 1599855"/>
              <a:gd name="connsiteY7" fmla="*/ 1182998 h 1600088"/>
              <a:gd name="connsiteX8" fmla="*/ 669168 w 1599855"/>
              <a:gd name="connsiteY8" fmla="*/ 1226716 h 1600088"/>
              <a:gd name="connsiteX9" fmla="*/ 452251 w 1599855"/>
              <a:gd name="connsiteY9" fmla="*/ 1182998 h 1600088"/>
              <a:gd name="connsiteX10" fmla="*/ 274960 w 1599855"/>
              <a:gd name="connsiteY10" fmla="*/ 1063377 h 1600088"/>
              <a:gd name="connsiteX11" fmla="*/ 155339 w 1599855"/>
              <a:gd name="connsiteY11" fmla="*/ 886085 h 1600088"/>
              <a:gd name="connsiteX12" fmla="*/ 111621 w 1599855"/>
              <a:gd name="connsiteY12" fmla="*/ 669168 h 1600088"/>
              <a:gd name="connsiteX13" fmla="*/ 155339 w 1599855"/>
              <a:gd name="connsiteY13" fmla="*/ 452251 h 1600088"/>
              <a:gd name="connsiteX14" fmla="*/ 274960 w 1599855"/>
              <a:gd name="connsiteY14" fmla="*/ 274960 h 1600088"/>
              <a:gd name="connsiteX15" fmla="*/ 452251 w 1599855"/>
              <a:gd name="connsiteY15" fmla="*/ 155339 h 1600088"/>
              <a:gd name="connsiteX16" fmla="*/ 669168 w 1599855"/>
              <a:gd name="connsiteY16" fmla="*/ 111621 h 1600088"/>
              <a:gd name="connsiteX17" fmla="*/ 669168 w 1599855"/>
              <a:gd name="connsiteY17" fmla="*/ 0 h 1600088"/>
              <a:gd name="connsiteX18" fmla="*/ 0 w 1599855"/>
              <a:gd name="connsiteY18" fmla="*/ 669168 h 1600088"/>
              <a:gd name="connsiteX19" fmla="*/ 669168 w 1599855"/>
              <a:gd name="connsiteY19" fmla="*/ 1338337 h 1600088"/>
              <a:gd name="connsiteX20" fmla="*/ 1338337 w 1599855"/>
              <a:gd name="connsiteY20" fmla="*/ 669168 h 1600088"/>
              <a:gd name="connsiteX21" fmla="*/ 669168 w 1599855"/>
              <a:gd name="connsiteY21" fmla="*/ 0 h 1600088"/>
              <a:gd name="connsiteX22" fmla="*/ 1544278 w 1599855"/>
              <a:gd name="connsiteY22" fmla="*/ 1600088 h 1600088"/>
              <a:gd name="connsiteX23" fmla="*/ 1504838 w 1599855"/>
              <a:gd name="connsiteY23" fmla="*/ 1583717 h 1600088"/>
              <a:gd name="connsiteX24" fmla="*/ 1247366 w 1599855"/>
              <a:gd name="connsiteY24" fmla="*/ 1326431 h 1600088"/>
              <a:gd name="connsiteX25" fmla="*/ 1247366 w 1599855"/>
              <a:gd name="connsiteY25" fmla="*/ 1247552 h 1600088"/>
              <a:gd name="connsiteX26" fmla="*/ 1326245 w 1599855"/>
              <a:gd name="connsiteY26" fmla="*/ 1247552 h 1600088"/>
              <a:gd name="connsiteX27" fmla="*/ 1583531 w 1599855"/>
              <a:gd name="connsiteY27" fmla="*/ 1504838 h 1600088"/>
              <a:gd name="connsiteX28" fmla="*/ 1583531 w 1599855"/>
              <a:gd name="connsiteY28" fmla="*/ 1583717 h 1600088"/>
              <a:gd name="connsiteX29" fmla="*/ 1544278 w 1599855"/>
              <a:gd name="connsiteY29" fmla="*/ 1600088 h 1600088"/>
            </a:gdLst>
            <a:rect l="l" t="t" r="r" b="b"/>
            <a:pathLst>
              <a:path w="1599855" h="1600088">
                <a:moveTo>
                  <a:pt x="669168" y="111621"/>
                </a:moveTo>
                <a:cubicBezTo>
                  <a:pt x="744513" y="111621"/>
                  <a:pt x="817438" y="126318"/>
                  <a:pt x="886086" y="155339"/>
                </a:cubicBezTo>
                <a:cubicBezTo>
                  <a:pt x="952500" y="183431"/>
                  <a:pt x="1012031" y="223614"/>
                  <a:pt x="1063377" y="274960"/>
                </a:cubicBezTo>
                <a:cubicBezTo>
                  <a:pt x="1114537" y="326120"/>
                  <a:pt x="1154906" y="385837"/>
                  <a:pt x="1182998" y="452251"/>
                </a:cubicBezTo>
                <a:cubicBezTo>
                  <a:pt x="1212019" y="520898"/>
                  <a:pt x="1226716" y="594010"/>
                  <a:pt x="1226716" y="669168"/>
                </a:cubicBezTo>
                <a:cubicBezTo>
                  <a:pt x="1226716" y="744327"/>
                  <a:pt x="1212019" y="817438"/>
                  <a:pt x="1182998" y="886085"/>
                </a:cubicBezTo>
                <a:cubicBezTo>
                  <a:pt x="1154906" y="952500"/>
                  <a:pt x="1114723" y="1012031"/>
                  <a:pt x="1063377" y="1063377"/>
                </a:cubicBezTo>
                <a:cubicBezTo>
                  <a:pt x="1012217" y="1114537"/>
                  <a:pt x="952500" y="1154906"/>
                  <a:pt x="886086" y="1182998"/>
                </a:cubicBezTo>
                <a:cubicBezTo>
                  <a:pt x="817438" y="1212019"/>
                  <a:pt x="744327" y="1226716"/>
                  <a:pt x="669168" y="1226716"/>
                </a:cubicBezTo>
                <a:cubicBezTo>
                  <a:pt x="594010" y="1226716"/>
                  <a:pt x="520898" y="1212019"/>
                  <a:pt x="452251" y="1182998"/>
                </a:cubicBezTo>
                <a:cubicBezTo>
                  <a:pt x="385837" y="1154906"/>
                  <a:pt x="326306" y="1114723"/>
                  <a:pt x="274960" y="1063377"/>
                </a:cubicBezTo>
                <a:cubicBezTo>
                  <a:pt x="223800" y="1012217"/>
                  <a:pt x="183431" y="952500"/>
                  <a:pt x="155339" y="886085"/>
                </a:cubicBezTo>
                <a:cubicBezTo>
                  <a:pt x="126318" y="817438"/>
                  <a:pt x="111621" y="744327"/>
                  <a:pt x="111621" y="669168"/>
                </a:cubicBezTo>
                <a:cubicBezTo>
                  <a:pt x="111621" y="594010"/>
                  <a:pt x="126318" y="520898"/>
                  <a:pt x="155339" y="452251"/>
                </a:cubicBezTo>
                <a:cubicBezTo>
                  <a:pt x="183431" y="385837"/>
                  <a:pt x="223614" y="326306"/>
                  <a:pt x="274960" y="274960"/>
                </a:cubicBezTo>
                <a:cubicBezTo>
                  <a:pt x="326306" y="223614"/>
                  <a:pt x="385837" y="183431"/>
                  <a:pt x="452251" y="155339"/>
                </a:cubicBezTo>
                <a:cubicBezTo>
                  <a:pt x="520898" y="126318"/>
                  <a:pt x="593824" y="111621"/>
                  <a:pt x="669168" y="111621"/>
                </a:cubicBezTo>
                <a:moveTo>
                  <a:pt x="669168" y="0"/>
                </a:moveTo>
                <a:cubicBezTo>
                  <a:pt x="299517" y="0"/>
                  <a:pt x="0" y="299517"/>
                  <a:pt x="0" y="669168"/>
                </a:cubicBezTo>
                <a:cubicBezTo>
                  <a:pt x="0" y="1038820"/>
                  <a:pt x="299517" y="1338337"/>
                  <a:pt x="669168" y="1338337"/>
                </a:cubicBezTo>
                <a:cubicBezTo>
                  <a:pt x="1038820" y="1338337"/>
                  <a:pt x="1338337" y="1038820"/>
                  <a:pt x="1338337" y="669168"/>
                </a:cubicBezTo>
                <a:cubicBezTo>
                  <a:pt x="1338337" y="299703"/>
                  <a:pt x="1038820" y="0"/>
                  <a:pt x="669168" y="0"/>
                </a:cubicBezTo>
                <a:close/>
                <a:moveTo>
                  <a:pt x="1544278" y="1600088"/>
                </a:moveTo>
                <a:cubicBezTo>
                  <a:pt x="1529953" y="1600088"/>
                  <a:pt x="1515628" y="1594693"/>
                  <a:pt x="1504838" y="1583717"/>
                </a:cubicBezTo>
                <a:lnTo>
                  <a:pt x="1247366" y="1326431"/>
                </a:lnTo>
                <a:cubicBezTo>
                  <a:pt x="1225600" y="1304665"/>
                  <a:pt x="1225600" y="1269318"/>
                  <a:pt x="1247366" y="1247552"/>
                </a:cubicBezTo>
                <a:cubicBezTo>
                  <a:pt x="1269132" y="1225786"/>
                  <a:pt x="1304479" y="1225786"/>
                  <a:pt x="1326245" y="1247552"/>
                </a:cubicBezTo>
                <a:lnTo>
                  <a:pt x="1583531" y="1504838"/>
                </a:lnTo>
                <a:cubicBezTo>
                  <a:pt x="1605297" y="1526605"/>
                  <a:pt x="1605297" y="1561951"/>
                  <a:pt x="1583531" y="1583717"/>
                </a:cubicBezTo>
                <a:cubicBezTo>
                  <a:pt x="1572927" y="1594693"/>
                  <a:pt x="1558603" y="1600088"/>
                  <a:pt x="1544278" y="1600088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8445046" y="3674589"/>
            <a:ext cx="3073854" cy="25103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定期召开部门会议，分享工作进展，交流经验，及时解决问题，提高工作效率。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8445046" y="3200256"/>
            <a:ext cx="3073854" cy="4240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37858B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沟通与问题解决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299070" y="320879"/>
            <a:ext cx="4495800" cy="56515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592800" y="399245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团队建设与人员培训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5400000" flipH="0" flipV="0">
            <a:off x="-457200" y="114300"/>
            <a:ext cx="914400" cy="914400"/>
          </a:xfrm>
          <a:prstGeom prst="blockArc">
            <a:avLst>
              <a:gd name="adj1" fmla="val 10800000"/>
              <a:gd name="adj2" fmla="val 0"/>
              <a:gd name="adj3" fmla="val 28546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1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1" flipV="0">
            <a:off x="-1" y="479426"/>
            <a:ext cx="10392229" cy="5899149"/>
          </a:xfrm>
          <a:custGeom>
            <a:avLst/>
            <a:gdLst>
              <a:gd name="connsiteX0" fmla="*/ 374065 w 9996488"/>
              <a:gd name="connsiteY0" fmla="*/ 0 h 5899149"/>
              <a:gd name="connsiteX1" fmla="*/ 9996488 w 9996488"/>
              <a:gd name="connsiteY1" fmla="*/ 0 h 5899149"/>
              <a:gd name="connsiteX2" fmla="*/ 9996488 w 9996488"/>
              <a:gd name="connsiteY2" fmla="*/ 5899149 h 5899149"/>
              <a:gd name="connsiteX3" fmla="*/ 374065 w 9996488"/>
              <a:gd name="connsiteY3" fmla="*/ 5899149 h 5899149"/>
              <a:gd name="connsiteX4" fmla="*/ 0 w 9996488"/>
              <a:gd name="connsiteY4" fmla="*/ 5525084 h 5899149"/>
              <a:gd name="connsiteX5" fmla="*/ 0 w 9996488"/>
              <a:gd name="connsiteY5" fmla="*/ 374065 h 5899149"/>
              <a:gd name="connsiteX6" fmla="*/ 374065 w 9996488"/>
              <a:gd name="connsiteY6" fmla="*/ 0 h 5899149"/>
            </a:gdLst>
            <a:rect l="l" t="t" r="r" b="b"/>
            <a:pathLst>
              <a:path w="9996488" h="5899149">
                <a:moveTo>
                  <a:pt x="374065" y="0"/>
                </a:moveTo>
                <a:lnTo>
                  <a:pt x="9996488" y="0"/>
                </a:lnTo>
                <a:lnTo>
                  <a:pt x="9996488" y="5899149"/>
                </a:lnTo>
                <a:lnTo>
                  <a:pt x="374065" y="5899149"/>
                </a:lnTo>
                <a:cubicBezTo>
                  <a:pt x="167475" y="5899149"/>
                  <a:pt x="0" y="5731674"/>
                  <a:pt x="0" y="5525084"/>
                </a:cubicBezTo>
                <a:lnTo>
                  <a:pt x="0" y="374065"/>
                </a:lnTo>
                <a:cubicBezTo>
                  <a:pt x="0" y="167475"/>
                  <a:pt x="167475" y="0"/>
                  <a:pt x="374065" y="0"/>
                </a:cubicBezTo>
                <a:close/>
              </a:path>
            </a:pathLst>
          </a:custGeom>
          <a:solidFill>
            <a:schemeClr val="bg1"/>
          </a:solidFill>
          <a:ln w="3175" cap="sq">
            <a:noFill/>
            <a:miter/>
          </a:ln>
          <a:effectLst>
            <a:outerShdw dist="0" blurRad="279400" dir="0" sx="102000" sy="102000" kx="0" ky="0" algn="ctr" rotWithShape="0">
              <a:schemeClr val="accent1">
                <a:lumMod val="50000"/>
                <a:alpha val="28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839787" y="264886"/>
            <a:ext cx="1867506" cy="25574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6600">
                <a:ln w="12700">
                  <a:noFill/>
                </a:ln>
                <a:solidFill>
                  <a:srgbClr val="37858B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04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16200000" flipH="0" flipV="0">
            <a:off x="3675688" y="837237"/>
            <a:ext cx="457200" cy="2986423"/>
          </a:xfrm>
          <a:custGeom>
            <a:avLst/>
            <a:gdLst>
              <a:gd name="connsiteX0" fmla="*/ 457200 w 457200"/>
              <a:gd name="connsiteY0" fmla="*/ 2986423 h 2986423"/>
              <a:gd name="connsiteX1" fmla="*/ 0 w 457200"/>
              <a:gd name="connsiteY1" fmla="*/ 2986423 h 2986423"/>
              <a:gd name="connsiteX2" fmla="*/ 228600 w 457200"/>
              <a:gd name="connsiteY2" fmla="*/ 2652185 h 2986423"/>
              <a:gd name="connsiteX3" fmla="*/ 457200 w 457200"/>
              <a:gd name="connsiteY3" fmla="*/ 2607536 h 2986423"/>
              <a:gd name="connsiteX4" fmla="*/ 0 w 457200"/>
              <a:gd name="connsiteY4" fmla="*/ 2607536 h 2986423"/>
              <a:gd name="connsiteX5" fmla="*/ 228600 w 457200"/>
              <a:gd name="connsiteY5" fmla="*/ 2273298 h 2986423"/>
              <a:gd name="connsiteX6" fmla="*/ 457200 w 457200"/>
              <a:gd name="connsiteY6" fmla="*/ 2228653 h 2986423"/>
              <a:gd name="connsiteX7" fmla="*/ 0 w 457200"/>
              <a:gd name="connsiteY7" fmla="*/ 2228653 h 2986423"/>
              <a:gd name="connsiteX8" fmla="*/ 228600 w 457200"/>
              <a:gd name="connsiteY8" fmla="*/ 1894415 h 2986423"/>
              <a:gd name="connsiteX9" fmla="*/ 457200 w 457200"/>
              <a:gd name="connsiteY9" fmla="*/ 1849770 h 2986423"/>
              <a:gd name="connsiteX10" fmla="*/ 0 w 457200"/>
              <a:gd name="connsiteY10" fmla="*/ 1849770 h 2986423"/>
              <a:gd name="connsiteX11" fmla="*/ 228600 w 457200"/>
              <a:gd name="connsiteY11" fmla="*/ 1515532 h 2986423"/>
              <a:gd name="connsiteX12" fmla="*/ 457200 w 457200"/>
              <a:gd name="connsiteY12" fmla="*/ 1470887 h 2986423"/>
              <a:gd name="connsiteX13" fmla="*/ 0 w 457200"/>
              <a:gd name="connsiteY13" fmla="*/ 1470887 h 2986423"/>
              <a:gd name="connsiteX14" fmla="*/ 228600 w 457200"/>
              <a:gd name="connsiteY14" fmla="*/ 1136649 h 2986423"/>
              <a:gd name="connsiteX15" fmla="*/ 457200 w 457200"/>
              <a:gd name="connsiteY15" fmla="*/ 1092004 h 2986423"/>
              <a:gd name="connsiteX16" fmla="*/ 0 w 457200"/>
              <a:gd name="connsiteY16" fmla="*/ 1092004 h 2986423"/>
              <a:gd name="connsiteX17" fmla="*/ 228600 w 457200"/>
              <a:gd name="connsiteY17" fmla="*/ 757766 h 2986423"/>
              <a:gd name="connsiteX18" fmla="*/ 457200 w 457200"/>
              <a:gd name="connsiteY18" fmla="*/ 713121 h 2986423"/>
              <a:gd name="connsiteX19" fmla="*/ 0 w 457200"/>
              <a:gd name="connsiteY19" fmla="*/ 713121 h 2986423"/>
              <a:gd name="connsiteX20" fmla="*/ 228600 w 457200"/>
              <a:gd name="connsiteY20" fmla="*/ 378883 h 2986423"/>
              <a:gd name="connsiteX21" fmla="*/ 457200 w 457200"/>
              <a:gd name="connsiteY21" fmla="*/ 334238 h 2986423"/>
              <a:gd name="connsiteX22" fmla="*/ 0 w 457200"/>
              <a:gd name="connsiteY22" fmla="*/ 334238 h 2986423"/>
              <a:gd name="connsiteX23" fmla="*/ 228600 w 457200"/>
              <a:gd name="connsiteY23" fmla="*/ 0 h 2986423"/>
            </a:gdLst>
            <a:rect l="l" t="t" r="r" b="b"/>
            <a:pathLst>
              <a:path w="457200" h="2986423">
                <a:moveTo>
                  <a:pt x="457200" y="2986423"/>
                </a:moveTo>
                <a:lnTo>
                  <a:pt x="0" y="2986423"/>
                </a:lnTo>
                <a:lnTo>
                  <a:pt x="228600" y="2652185"/>
                </a:lnTo>
                <a:close/>
                <a:moveTo>
                  <a:pt x="457200" y="2607536"/>
                </a:moveTo>
                <a:lnTo>
                  <a:pt x="0" y="2607536"/>
                </a:lnTo>
                <a:lnTo>
                  <a:pt x="228600" y="2273298"/>
                </a:lnTo>
                <a:close/>
                <a:moveTo>
                  <a:pt x="457200" y="2228653"/>
                </a:moveTo>
                <a:lnTo>
                  <a:pt x="0" y="2228653"/>
                </a:lnTo>
                <a:lnTo>
                  <a:pt x="228600" y="1894415"/>
                </a:lnTo>
                <a:close/>
                <a:moveTo>
                  <a:pt x="457200" y="1849770"/>
                </a:moveTo>
                <a:lnTo>
                  <a:pt x="0" y="1849770"/>
                </a:lnTo>
                <a:lnTo>
                  <a:pt x="228600" y="1515532"/>
                </a:lnTo>
                <a:close/>
                <a:moveTo>
                  <a:pt x="457200" y="1470887"/>
                </a:moveTo>
                <a:lnTo>
                  <a:pt x="0" y="1470887"/>
                </a:lnTo>
                <a:lnTo>
                  <a:pt x="228600" y="1136649"/>
                </a:lnTo>
                <a:close/>
                <a:moveTo>
                  <a:pt x="457200" y="1092004"/>
                </a:moveTo>
                <a:lnTo>
                  <a:pt x="0" y="1092004"/>
                </a:lnTo>
                <a:lnTo>
                  <a:pt x="228600" y="757766"/>
                </a:lnTo>
                <a:close/>
                <a:moveTo>
                  <a:pt x="457200" y="713121"/>
                </a:moveTo>
                <a:lnTo>
                  <a:pt x="0" y="713121"/>
                </a:lnTo>
                <a:lnTo>
                  <a:pt x="228600" y="378883"/>
                </a:lnTo>
                <a:close/>
                <a:moveTo>
                  <a:pt x="457200" y="334238"/>
                </a:moveTo>
                <a:lnTo>
                  <a:pt x="0" y="334238"/>
                </a:lnTo>
                <a:lnTo>
                  <a:pt x="22860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1" flipV="0">
            <a:off x="820510" y="5219700"/>
            <a:ext cx="6659562" cy="45719"/>
          </a:xfrm>
          <a:prstGeom prst="rect">
            <a:avLst/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1" flipV="0">
            <a:off x="8072438" y="477838"/>
            <a:ext cx="723900" cy="4056062"/>
          </a:xfrm>
          <a:prstGeom prst="rect">
            <a:avLst/>
          </a:prstGeom>
          <a:gradFill>
            <a:gsLst>
              <a:gs pos="0">
                <a:schemeClr val="accent1">
                  <a:alpha val="35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8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432" t="-2781" r="-432" b="21769"/>
          <a:stretch>
            <a:fillRect/>
          </a:stretch>
        </p:blipFill>
        <p:spPr>
          <a:xfrm rot="0" flipH="0" flipV="0">
            <a:off x="7698451" y="188686"/>
            <a:ext cx="4611463" cy="6669314"/>
          </a:xfrm>
          <a:custGeom>
            <a:avLst/>
            <a:gdLst/>
            <a:rect l="l" t="t" r="r" b="b"/>
            <a:pathLst>
              <a:path w="4610100" h="6667500">
                <a:moveTo>
                  <a:pt x="0" y="0"/>
                </a:moveTo>
                <a:lnTo>
                  <a:pt x="4611463" y="0"/>
                </a:lnTo>
                <a:lnTo>
                  <a:pt x="4611463" y="6669314"/>
                </a:lnTo>
                <a:lnTo>
                  <a:pt x="0" y="666931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" name="标题 1"/>
          <p:cNvSpPr txBox="1"/>
          <p:nvPr/>
        </p:nvSpPr>
        <p:spPr>
          <a:xfrm rot="0" flipH="1" flipV="1">
            <a:off x="10960100" y="3602038"/>
            <a:ext cx="723900" cy="3255962"/>
          </a:xfrm>
          <a:prstGeom prst="rect">
            <a:avLst/>
          </a:prstGeom>
          <a:gradFill>
            <a:gsLst>
              <a:gs pos="0">
                <a:schemeClr val="accent1">
                  <a:alpha val="35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1" flipV="0">
            <a:off x="5361213" y="927091"/>
            <a:ext cx="2118859" cy="40166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5518036" y="1002324"/>
            <a:ext cx="1805213" cy="25120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841140" y="873130"/>
            <a:ext cx="2420622" cy="5095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3700">
                <a:ln w="12700">
                  <a:noFill/>
                </a:ln>
                <a:solidFill>
                  <a:srgbClr val="D2EBED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202X.X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1" flipV="0">
            <a:off x="3763691" y="1117124"/>
            <a:ext cx="360000" cy="21600"/>
          </a:xfrm>
          <a:prstGeom prst="roundRect">
            <a:avLst>
              <a:gd name="adj" fmla="val 50000"/>
            </a:avLst>
          </a:prstGeom>
          <a:solidFill>
            <a:schemeClr val="accent1">
              <a:alpha val="20000"/>
            </a:schemeClr>
          </a:solidFill>
          <a:ln w="952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1" flipV="0">
            <a:off x="4204223" y="1117124"/>
            <a:ext cx="36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 cap="sq">
            <a:solidFill>
              <a:schemeClr val="accent1">
                <a:alpha val="20000"/>
              </a:schemeClr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1" flipV="0">
            <a:off x="3323160" y="1117124"/>
            <a:ext cx="36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 cap="sq">
            <a:solidFill>
              <a:schemeClr val="accent1">
                <a:alpha val="20000"/>
              </a:schemeClr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814386" y="2847500"/>
            <a:ext cx="6885824" cy="23264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5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质量管理与改进</a:t>
            </a:r>
            <a:endParaRPr kumimoji="1" lang="zh-CN" altLang="en-US"/>
          </a:p>
        </p:txBody>
      </p:sp>
    </p:spTree>
  </p:cSld>
</p:sld>
</file>

<file path=ppt/theme/_rels/theme1.xml.rels><?xml version="1.0" encoding="UTF-8" standalone="yes"?>
<Relationships xmlns="http://schemas.openxmlformats.org/package/2006/relationships">

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主题​​">
  <a:themeElements>
    <a:clrScheme name="Office">
      <a:dk1>
        <a:srgbClr val="000000"/>
      </a:dk1>
      <a:lt1>
        <a:srgbClr val="FFFFFF"/>
      </a:lt1>
      <a:dk2>
        <a:srgbClr val="4A66AC"/>
      </a:dk2>
      <a:lt2>
        <a:srgbClr val="E0EBF6"/>
      </a:lt2>
      <a:accent1>
        <a:srgbClr val="37858B"/>
      </a:accent1>
      <a:accent2>
        <a:srgbClr val="4472C4"/>
      </a:accent2>
      <a:accent3>
        <a:srgbClr val="D16311"/>
      </a:accent3>
      <a:accent4>
        <a:srgbClr val="00A4EE"/>
      </a:accent4>
      <a:accent5>
        <a:srgbClr val="00B050"/>
      </a:accent5>
      <a:accent6>
        <a:srgbClr val="92D050"/>
      </a:accent6>
      <a:hlink>
        <a:srgbClr val="4472C4"/>
      </a:hlink>
      <a:folHlink>
        <a:srgbClr val="BFBFBF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