
<file path=[Content_Types].xml><?xml version="1.0" encoding="utf-8"?>
<Types xmlns="http://schemas.openxmlformats.org/package/2006/content-types">
  <Default Extension="png" ContentType="image/png"/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
<Relationships xmlns="http://schemas.openxmlformats.org/package/2006/relationships">
    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OPPOSans H"/>
      <p:regular r:id="rId22"/>
    </p:embeddedFont>
    <p:embeddedFont>
      <p:font typeface="OPPOSans R"/>
      <p:regular r:id="rId23"/>
    </p:embeddedFont>
    <p:embeddedFont>
      <p:font typeface="Source Han Sans"/>
      <p:regular r:id="rId24"/>
    </p:embeddedFont>
    <p:embeddedFont>
      <p:font typeface="Source Han Sans CN Bold"/>
      <p:regular r:id="rId25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slide" Target="slides/slide19.xml"/>
<Relationship Id="rId22" Type="http://schemas.openxmlformats.org/officeDocument/2006/relationships/font" Target="fonts/font1.fntdata"/>
<Relationship Id="rId23" Type="http://schemas.openxmlformats.org/officeDocument/2006/relationships/font" Target="fonts/font3.fntdata"/>
<Relationship Id="rId24" Type="http://schemas.openxmlformats.org/officeDocument/2006/relationships/font" Target="fonts/font4.fntdata"/>
<Relationship Id="rId25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3.png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3.png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2.png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3.png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3.png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4.png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3.png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5.pn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1" flipV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8067472" y="2733472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897282" y="5900739"/>
            <a:ext cx="1141570" cy="360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594306" y="5900739"/>
            <a:ext cx="1391792" cy="360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5900739"/>
            <a:ext cx="1141570" cy="360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131364" y="5900739"/>
            <a:ext cx="1391792" cy="360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 flipH="0" flipV="0">
            <a:off x="1682499" y="5928141"/>
            <a:ext cx="233463" cy="305196"/>
          </a:xfrm>
          <a:prstGeom prst="upArrow">
            <a:avLst>
              <a:gd name="adj1" fmla="val 39120"/>
              <a:gd name="adj2" fmla="val 84452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0" flipV="0">
            <a:off x="4437400" y="5928141"/>
            <a:ext cx="233463" cy="305196"/>
          </a:xfrm>
          <a:prstGeom prst="upArrow">
            <a:avLst>
              <a:gd name="adj1" fmla="val 39120"/>
              <a:gd name="adj2" fmla="val 84452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09943" y="4951076"/>
            <a:ext cx="4891960" cy="572364"/>
          </a:xfrm>
          <a:prstGeom prst="parallelogram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36924" y="1797614"/>
            <a:ext cx="5880227" cy="2842383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45720" rIns="3600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内勤工作年度总结报告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91117" y="1028700"/>
            <a:ext cx="1950488" cy="24220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1560" y="5079621"/>
            <a:ext cx="2891453" cy="3152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940339" y="5917672"/>
            <a:ext cx="951056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AiPPT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787559" y="5917672"/>
            <a:ext cx="1142468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20XX.X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23900" y="5917672"/>
            <a:ext cx="1141570" cy="36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汇报人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194864" y="5917672"/>
            <a:ext cx="1391792" cy="36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汇报时间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1">
            <a:off x="7292312" y="0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292312" y="1017256"/>
            <a:ext cx="4899688" cy="4899688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0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21975" t="0" r="21975" b="0"/>
          <a:stretch>
            <a:fillRect/>
          </a:stretch>
        </p:blipFill>
        <p:spPr>
          <a:xfrm rot="0" flipH="0" flipV="0">
            <a:off x="7477137" y="1189381"/>
            <a:ext cx="4580840" cy="45808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" name="标题 1"/>
          <p:cNvSpPr txBox="1"/>
          <p:nvPr/>
        </p:nvSpPr>
        <p:spPr>
          <a:xfrm rot="0" flipH="0" flipV="1">
            <a:off x="1" y="0"/>
            <a:ext cx="1303506" cy="1303506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" y="5554494"/>
            <a:ext cx="1303506" cy="1303506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1">
            <a:off x="7292312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0">
            <a:off x="10616119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994323" y="4504727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0991702" y="787940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7" name="标题 1"/>
          <p:cNvCxnSpPr/>
          <p:nvPr/>
        </p:nvCxnSpPr>
        <p:spPr>
          <a:xfrm rot="0" flipH="0" flipV="0">
            <a:off x="3602182" y="5237258"/>
            <a:ext cx="1704109" cy="0"/>
          </a:xfrm>
          <a:prstGeom prst="straightConnector1">
            <a:avLst/>
          </a:prstGeom>
          <a:noFill/>
          <a:ln w="6350" cap="sq">
            <a:solidFill>
              <a:schemeClr val="bg1"/>
            </a:solidFill>
            <a:miter/>
            <a:tailEnd type="triangle"/>
          </a:ln>
        </p:spPr>
      </p:cxn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2326802" y="1586353"/>
            <a:ext cx="9184262" cy="3938145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849461" y="1333501"/>
            <a:ext cx="2500379" cy="56257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949993" y="4747226"/>
            <a:ext cx="5184000" cy="479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949993" y="2909383"/>
            <a:ext cx="5212391" cy="17782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质量控制与风险管理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949993" y="1130301"/>
            <a:ext cx="1630678" cy="1789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12525" y="1492210"/>
            <a:ext cx="1974250" cy="24515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054077" y="4806806"/>
            <a:ext cx="4961055" cy="36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+—————————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0">
            <a:off x="9567838" y="1846973"/>
            <a:ext cx="486835" cy="1140679"/>
          </a:xfrm>
          <a:custGeom>
            <a:avLst/>
            <a:gdLst>
              <a:gd name="connsiteX0" fmla="*/ 54147 w 486835"/>
              <a:gd name="connsiteY0" fmla="*/ 1032389 h 1140679"/>
              <a:gd name="connsiteX1" fmla="*/ 54145 w 486835"/>
              <a:gd name="connsiteY1" fmla="*/ 1032389 h 1140679"/>
              <a:gd name="connsiteX2" fmla="*/ 0 w 486835"/>
              <a:gd name="connsiteY2" fmla="*/ 1086534 h 1140679"/>
              <a:gd name="connsiteX3" fmla="*/ 54145 w 486835"/>
              <a:gd name="connsiteY3" fmla="*/ 1140679 h 1140679"/>
              <a:gd name="connsiteX4" fmla="*/ 54147 w 486835"/>
              <a:gd name="connsiteY4" fmla="*/ 1140679 h 1140679"/>
              <a:gd name="connsiteX5" fmla="*/ 108292 w 486835"/>
              <a:gd name="connsiteY5" fmla="*/ 1086534 h 1140679"/>
              <a:gd name="connsiteX6" fmla="*/ 54147 w 486835"/>
              <a:gd name="connsiteY6" fmla="*/ 1032389 h 1140679"/>
              <a:gd name="connsiteX7" fmla="*/ 432690 w 486835"/>
              <a:gd name="connsiteY7" fmla="*/ 1032389 h 1140679"/>
              <a:gd name="connsiteX8" fmla="*/ 432688 w 486835"/>
              <a:gd name="connsiteY8" fmla="*/ 1032389 h 1140679"/>
              <a:gd name="connsiteX9" fmla="*/ 378543 w 486835"/>
              <a:gd name="connsiteY9" fmla="*/ 1086534 h 1140679"/>
              <a:gd name="connsiteX10" fmla="*/ 432688 w 486835"/>
              <a:gd name="connsiteY10" fmla="*/ 1140679 h 1140679"/>
              <a:gd name="connsiteX11" fmla="*/ 432690 w 486835"/>
              <a:gd name="connsiteY11" fmla="*/ 1140679 h 1140679"/>
              <a:gd name="connsiteX12" fmla="*/ 486835 w 486835"/>
              <a:gd name="connsiteY12" fmla="*/ 1086534 h 1140679"/>
              <a:gd name="connsiteX13" fmla="*/ 432690 w 486835"/>
              <a:gd name="connsiteY13" fmla="*/ 1032389 h 1140679"/>
              <a:gd name="connsiteX14" fmla="*/ 54147 w 486835"/>
              <a:gd name="connsiteY14" fmla="*/ 688260 h 1140679"/>
              <a:gd name="connsiteX15" fmla="*/ 54145 w 486835"/>
              <a:gd name="connsiteY15" fmla="*/ 688260 h 1140679"/>
              <a:gd name="connsiteX16" fmla="*/ 0 w 486835"/>
              <a:gd name="connsiteY16" fmla="*/ 742405 h 1140679"/>
              <a:gd name="connsiteX17" fmla="*/ 54145 w 486835"/>
              <a:gd name="connsiteY17" fmla="*/ 796550 h 1140679"/>
              <a:gd name="connsiteX18" fmla="*/ 54147 w 486835"/>
              <a:gd name="connsiteY18" fmla="*/ 796550 h 1140679"/>
              <a:gd name="connsiteX19" fmla="*/ 108292 w 486835"/>
              <a:gd name="connsiteY19" fmla="*/ 742405 h 1140679"/>
              <a:gd name="connsiteX20" fmla="*/ 54147 w 486835"/>
              <a:gd name="connsiteY20" fmla="*/ 688260 h 1140679"/>
              <a:gd name="connsiteX21" fmla="*/ 432690 w 486835"/>
              <a:gd name="connsiteY21" fmla="*/ 688260 h 1140679"/>
              <a:gd name="connsiteX22" fmla="*/ 432688 w 486835"/>
              <a:gd name="connsiteY22" fmla="*/ 688260 h 1140679"/>
              <a:gd name="connsiteX23" fmla="*/ 378543 w 486835"/>
              <a:gd name="connsiteY23" fmla="*/ 742405 h 1140679"/>
              <a:gd name="connsiteX24" fmla="*/ 432688 w 486835"/>
              <a:gd name="connsiteY24" fmla="*/ 796550 h 1140679"/>
              <a:gd name="connsiteX25" fmla="*/ 432690 w 486835"/>
              <a:gd name="connsiteY25" fmla="*/ 796550 h 1140679"/>
              <a:gd name="connsiteX26" fmla="*/ 486835 w 486835"/>
              <a:gd name="connsiteY26" fmla="*/ 742405 h 1140679"/>
              <a:gd name="connsiteX27" fmla="*/ 432690 w 486835"/>
              <a:gd name="connsiteY27" fmla="*/ 688260 h 1140679"/>
              <a:gd name="connsiteX28" fmla="*/ 54147 w 486835"/>
              <a:gd name="connsiteY28" fmla="*/ 344130 h 1140679"/>
              <a:gd name="connsiteX29" fmla="*/ 54145 w 486835"/>
              <a:gd name="connsiteY29" fmla="*/ 344130 h 1140679"/>
              <a:gd name="connsiteX30" fmla="*/ 0 w 486835"/>
              <a:gd name="connsiteY30" fmla="*/ 398275 h 1140679"/>
              <a:gd name="connsiteX31" fmla="*/ 54145 w 486835"/>
              <a:gd name="connsiteY31" fmla="*/ 452420 h 1140679"/>
              <a:gd name="connsiteX32" fmla="*/ 54147 w 486835"/>
              <a:gd name="connsiteY32" fmla="*/ 452420 h 1140679"/>
              <a:gd name="connsiteX33" fmla="*/ 108292 w 486835"/>
              <a:gd name="connsiteY33" fmla="*/ 398275 h 1140679"/>
              <a:gd name="connsiteX34" fmla="*/ 54147 w 486835"/>
              <a:gd name="connsiteY34" fmla="*/ 344130 h 1140679"/>
              <a:gd name="connsiteX35" fmla="*/ 432690 w 486835"/>
              <a:gd name="connsiteY35" fmla="*/ 344130 h 1140679"/>
              <a:gd name="connsiteX36" fmla="*/ 432688 w 486835"/>
              <a:gd name="connsiteY36" fmla="*/ 344130 h 1140679"/>
              <a:gd name="connsiteX37" fmla="*/ 378543 w 486835"/>
              <a:gd name="connsiteY37" fmla="*/ 398275 h 1140679"/>
              <a:gd name="connsiteX38" fmla="*/ 432688 w 486835"/>
              <a:gd name="connsiteY38" fmla="*/ 452420 h 1140679"/>
              <a:gd name="connsiteX39" fmla="*/ 432690 w 486835"/>
              <a:gd name="connsiteY39" fmla="*/ 452420 h 1140679"/>
              <a:gd name="connsiteX40" fmla="*/ 486835 w 486835"/>
              <a:gd name="connsiteY40" fmla="*/ 398275 h 1140679"/>
              <a:gd name="connsiteX41" fmla="*/ 432690 w 486835"/>
              <a:gd name="connsiteY41" fmla="*/ 344130 h 1140679"/>
              <a:gd name="connsiteX42" fmla="*/ 54147 w 486835"/>
              <a:gd name="connsiteY42" fmla="*/ 0 h 1140679"/>
              <a:gd name="connsiteX43" fmla="*/ 54145 w 486835"/>
              <a:gd name="connsiteY43" fmla="*/ 0 h 1140679"/>
              <a:gd name="connsiteX44" fmla="*/ 0 w 486835"/>
              <a:gd name="connsiteY44" fmla="*/ 54145 h 1140679"/>
              <a:gd name="connsiteX45" fmla="*/ 54145 w 486835"/>
              <a:gd name="connsiteY45" fmla="*/ 108290 h 1140679"/>
              <a:gd name="connsiteX46" fmla="*/ 54147 w 486835"/>
              <a:gd name="connsiteY46" fmla="*/ 108290 h 1140679"/>
              <a:gd name="connsiteX47" fmla="*/ 108292 w 486835"/>
              <a:gd name="connsiteY47" fmla="*/ 54145 h 1140679"/>
              <a:gd name="connsiteX48" fmla="*/ 54147 w 486835"/>
              <a:gd name="connsiteY48" fmla="*/ 0 h 1140679"/>
              <a:gd name="connsiteX49" fmla="*/ 432690 w 486835"/>
              <a:gd name="connsiteY49" fmla="*/ 0 h 1140679"/>
              <a:gd name="connsiteX50" fmla="*/ 432688 w 486835"/>
              <a:gd name="connsiteY50" fmla="*/ 0 h 1140679"/>
              <a:gd name="connsiteX51" fmla="*/ 378543 w 486835"/>
              <a:gd name="connsiteY51" fmla="*/ 54145 h 1140679"/>
              <a:gd name="connsiteX52" fmla="*/ 432688 w 486835"/>
              <a:gd name="connsiteY52" fmla="*/ 108290 h 1140679"/>
              <a:gd name="connsiteX53" fmla="*/ 432690 w 486835"/>
              <a:gd name="connsiteY53" fmla="*/ 108290 h 1140679"/>
              <a:gd name="connsiteX54" fmla="*/ 486835 w 486835"/>
              <a:gd name="connsiteY54" fmla="*/ 54145 h 1140679"/>
              <a:gd name="connsiteX55" fmla="*/ 432690 w 486835"/>
              <a:gd name="connsiteY55" fmla="*/ 0 h 1140679"/>
            </a:gdLst>
            <a:rect l="l" t="t" r="r" b="b"/>
            <a:pathLst>
              <a:path w="486835" h="1140679">
                <a:moveTo>
                  <a:pt x="54147" y="1032389"/>
                </a:moveTo>
                <a:lnTo>
                  <a:pt x="54145" y="1032389"/>
                </a:lnTo>
                <a:cubicBezTo>
                  <a:pt x="24242" y="1032389"/>
                  <a:pt x="0" y="1056631"/>
                  <a:pt x="0" y="1086534"/>
                </a:cubicBezTo>
                <a:cubicBezTo>
                  <a:pt x="0" y="1116437"/>
                  <a:pt x="24242" y="1140679"/>
                  <a:pt x="54145" y="1140679"/>
                </a:cubicBezTo>
                <a:lnTo>
                  <a:pt x="54147" y="1140679"/>
                </a:lnTo>
                <a:cubicBezTo>
                  <a:pt x="84050" y="1140679"/>
                  <a:pt x="108292" y="1116437"/>
                  <a:pt x="108292" y="1086534"/>
                </a:cubicBezTo>
                <a:cubicBezTo>
                  <a:pt x="108292" y="1056631"/>
                  <a:pt x="84050" y="1032389"/>
                  <a:pt x="54147" y="1032389"/>
                </a:cubicBezTo>
                <a:close/>
                <a:moveTo>
                  <a:pt x="432690" y="1032389"/>
                </a:moveTo>
                <a:lnTo>
                  <a:pt x="432688" y="1032389"/>
                </a:lnTo>
                <a:cubicBezTo>
                  <a:pt x="402785" y="1032389"/>
                  <a:pt x="378543" y="1056631"/>
                  <a:pt x="378543" y="1086534"/>
                </a:cubicBezTo>
                <a:cubicBezTo>
                  <a:pt x="378543" y="1116437"/>
                  <a:pt x="402785" y="1140679"/>
                  <a:pt x="432688" y="1140679"/>
                </a:cubicBezTo>
                <a:lnTo>
                  <a:pt x="432690" y="1140679"/>
                </a:lnTo>
                <a:cubicBezTo>
                  <a:pt x="462593" y="1140679"/>
                  <a:pt x="486835" y="1116437"/>
                  <a:pt x="486835" y="1086534"/>
                </a:cubicBezTo>
                <a:cubicBezTo>
                  <a:pt x="486835" y="1056631"/>
                  <a:pt x="462593" y="1032389"/>
                  <a:pt x="432690" y="1032389"/>
                </a:cubicBezTo>
                <a:close/>
                <a:moveTo>
                  <a:pt x="54147" y="688260"/>
                </a:moveTo>
                <a:lnTo>
                  <a:pt x="54145" y="688260"/>
                </a:lnTo>
                <a:cubicBezTo>
                  <a:pt x="24242" y="688260"/>
                  <a:pt x="0" y="712502"/>
                  <a:pt x="0" y="742405"/>
                </a:cubicBezTo>
                <a:cubicBezTo>
                  <a:pt x="0" y="772308"/>
                  <a:pt x="24242" y="796550"/>
                  <a:pt x="54145" y="796550"/>
                </a:cubicBezTo>
                <a:lnTo>
                  <a:pt x="54147" y="796550"/>
                </a:lnTo>
                <a:cubicBezTo>
                  <a:pt x="84050" y="796550"/>
                  <a:pt x="108292" y="772308"/>
                  <a:pt x="108292" y="742405"/>
                </a:cubicBezTo>
                <a:cubicBezTo>
                  <a:pt x="108292" y="712502"/>
                  <a:pt x="84050" y="688260"/>
                  <a:pt x="54147" y="688260"/>
                </a:cubicBezTo>
                <a:close/>
                <a:moveTo>
                  <a:pt x="432690" y="688260"/>
                </a:moveTo>
                <a:lnTo>
                  <a:pt x="432688" y="688260"/>
                </a:lnTo>
                <a:cubicBezTo>
                  <a:pt x="402785" y="688260"/>
                  <a:pt x="378543" y="712502"/>
                  <a:pt x="378543" y="742405"/>
                </a:cubicBezTo>
                <a:cubicBezTo>
                  <a:pt x="378543" y="772308"/>
                  <a:pt x="402785" y="796550"/>
                  <a:pt x="432688" y="796550"/>
                </a:cubicBezTo>
                <a:lnTo>
                  <a:pt x="432690" y="796550"/>
                </a:lnTo>
                <a:cubicBezTo>
                  <a:pt x="462593" y="796550"/>
                  <a:pt x="486835" y="772308"/>
                  <a:pt x="486835" y="742405"/>
                </a:cubicBezTo>
                <a:cubicBezTo>
                  <a:pt x="486835" y="712502"/>
                  <a:pt x="462593" y="688260"/>
                  <a:pt x="432690" y="688260"/>
                </a:cubicBezTo>
                <a:close/>
                <a:moveTo>
                  <a:pt x="54147" y="344130"/>
                </a:moveTo>
                <a:lnTo>
                  <a:pt x="54145" y="344130"/>
                </a:lnTo>
                <a:cubicBezTo>
                  <a:pt x="24242" y="344130"/>
                  <a:pt x="0" y="368372"/>
                  <a:pt x="0" y="398275"/>
                </a:cubicBezTo>
                <a:cubicBezTo>
                  <a:pt x="0" y="428178"/>
                  <a:pt x="24242" y="452420"/>
                  <a:pt x="54145" y="452420"/>
                </a:cubicBezTo>
                <a:lnTo>
                  <a:pt x="54147" y="452420"/>
                </a:lnTo>
                <a:cubicBezTo>
                  <a:pt x="84050" y="452420"/>
                  <a:pt x="108292" y="428178"/>
                  <a:pt x="108292" y="398275"/>
                </a:cubicBezTo>
                <a:cubicBezTo>
                  <a:pt x="108292" y="368372"/>
                  <a:pt x="84050" y="344130"/>
                  <a:pt x="54147" y="344130"/>
                </a:cubicBezTo>
                <a:close/>
                <a:moveTo>
                  <a:pt x="432690" y="344130"/>
                </a:moveTo>
                <a:lnTo>
                  <a:pt x="432688" y="344130"/>
                </a:lnTo>
                <a:cubicBezTo>
                  <a:pt x="402785" y="344130"/>
                  <a:pt x="378543" y="368372"/>
                  <a:pt x="378543" y="398275"/>
                </a:cubicBezTo>
                <a:cubicBezTo>
                  <a:pt x="378543" y="428178"/>
                  <a:pt x="402785" y="452420"/>
                  <a:pt x="432688" y="452420"/>
                </a:cubicBezTo>
                <a:lnTo>
                  <a:pt x="432690" y="452420"/>
                </a:lnTo>
                <a:cubicBezTo>
                  <a:pt x="462593" y="452420"/>
                  <a:pt x="486835" y="428178"/>
                  <a:pt x="486835" y="398275"/>
                </a:cubicBezTo>
                <a:cubicBezTo>
                  <a:pt x="486835" y="368372"/>
                  <a:pt x="462593" y="344130"/>
                  <a:pt x="432690" y="344130"/>
                </a:cubicBezTo>
                <a:close/>
                <a:moveTo>
                  <a:pt x="54147" y="0"/>
                </a:moveTo>
                <a:lnTo>
                  <a:pt x="54145" y="0"/>
                </a:lnTo>
                <a:cubicBezTo>
                  <a:pt x="24242" y="0"/>
                  <a:pt x="0" y="24242"/>
                  <a:pt x="0" y="54145"/>
                </a:cubicBezTo>
                <a:cubicBezTo>
                  <a:pt x="0" y="84048"/>
                  <a:pt x="24242" y="108290"/>
                  <a:pt x="54145" y="108290"/>
                </a:cubicBezTo>
                <a:lnTo>
                  <a:pt x="54147" y="108290"/>
                </a:lnTo>
                <a:cubicBezTo>
                  <a:pt x="84050" y="108290"/>
                  <a:pt x="108292" y="84048"/>
                  <a:pt x="108292" y="54145"/>
                </a:cubicBezTo>
                <a:cubicBezTo>
                  <a:pt x="108292" y="24242"/>
                  <a:pt x="84050" y="0"/>
                  <a:pt x="54147" y="0"/>
                </a:cubicBezTo>
                <a:close/>
                <a:moveTo>
                  <a:pt x="432690" y="0"/>
                </a:moveTo>
                <a:lnTo>
                  <a:pt x="432688" y="0"/>
                </a:lnTo>
                <a:cubicBezTo>
                  <a:pt x="402785" y="0"/>
                  <a:pt x="378543" y="24242"/>
                  <a:pt x="378543" y="54145"/>
                </a:cubicBezTo>
                <a:cubicBezTo>
                  <a:pt x="378543" y="84048"/>
                  <a:pt x="402785" y="108290"/>
                  <a:pt x="432688" y="108290"/>
                </a:cubicBezTo>
                <a:lnTo>
                  <a:pt x="432690" y="108290"/>
                </a:lnTo>
                <a:cubicBezTo>
                  <a:pt x="462593" y="108290"/>
                  <a:pt x="486835" y="84048"/>
                  <a:pt x="486835" y="54145"/>
                </a:cubicBezTo>
                <a:cubicBezTo>
                  <a:pt x="486835" y="24242"/>
                  <a:pt x="462593" y="0"/>
                  <a:pt x="432690" y="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0" y="2733472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1">
            <a:off x="775160" y="0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0" y="979156"/>
            <a:ext cx="4899688" cy="4899688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2319" t="0" r="31034" b="0"/>
          <a:stretch>
            <a:fillRect/>
          </a:stretch>
        </p:blipFill>
        <p:spPr>
          <a:xfrm rot="0" flipH="0" flipV="0">
            <a:off x="159425" y="1138581"/>
            <a:ext cx="4580840" cy="45808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rot="0" flipH="1" flipV="1">
            <a:off x="10616119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10616119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1">
            <a:off x="3323807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0">
            <a:off x="3621796" y="4504727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-375583" y="787940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"/>
          <p:cNvGrpSpPr/>
          <p:nvPr/>
        </p:nvGrpSpPr>
        <p:grpSpPr>
          <a:xfrm>
            <a:off x="0" y="5899346"/>
            <a:ext cx="12192000" cy="958654"/>
            <a:chOff x="0" y="5899346"/>
            <a:chExt cx="12192000" cy="958654"/>
          </a:xfrm>
        </p:grpSpPr>
        <p:sp>
          <p:nvSpPr>
            <p:cNvPr id="4" name="标题 1"/>
            <p:cNvSpPr txBox="1"/>
            <p:nvPr/>
          </p:nvSpPr>
          <p:spPr>
            <a:xfrm rot="0" flipH="0" flipV="0">
              <a:off x="0" y="5899346"/>
              <a:ext cx="12192000" cy="958654"/>
            </a:xfrm>
            <a:custGeom>
              <a:avLst/>
              <a:gdLst>
                <a:gd name="connsiteX0" fmla="*/ 0 w 12192000"/>
                <a:gd name="connsiteY0" fmla="*/ 0 h 3563982"/>
                <a:gd name="connsiteX1" fmla="*/ 21223 w 12192000"/>
                <a:gd name="connsiteY1" fmla="*/ 27596 h 3563982"/>
                <a:gd name="connsiteX2" fmla="*/ 6096000 w 12192000"/>
                <a:gd name="connsiteY2" fmla="*/ 3055905 h 3563982"/>
                <a:gd name="connsiteX3" fmla="*/ 12170777 w 12192000"/>
                <a:gd name="connsiteY3" fmla="*/ 27596 h 3563982"/>
                <a:gd name="connsiteX4" fmla="*/ 12192000 w 12192000"/>
                <a:gd name="connsiteY4" fmla="*/ 0 h 3563982"/>
                <a:gd name="connsiteX5" fmla="*/ 12192000 w 12192000"/>
                <a:gd name="connsiteY5" fmla="*/ 3563982 h 3563982"/>
                <a:gd name="connsiteX6" fmla="*/ 0 w 12192000"/>
                <a:gd name="connsiteY6" fmla="*/ 3563982 h 3563982"/>
              </a:gdLst>
              <a:rect l="l" t="t" r="r" b="b"/>
              <a:pathLst>
                <a:path w="12192000" h="3563982">
                  <a:moveTo>
                    <a:pt x="0" y="0"/>
                  </a:moveTo>
                  <a:lnTo>
                    <a:pt x="21223" y="27596"/>
                  </a:lnTo>
                  <a:cubicBezTo>
                    <a:pt x="1522464" y="1887950"/>
                    <a:pt x="3688133" y="3055905"/>
                    <a:pt x="6096000" y="3055905"/>
                  </a:cubicBezTo>
                  <a:cubicBezTo>
                    <a:pt x="8503868" y="3055905"/>
                    <a:pt x="10669536" y="1887950"/>
                    <a:pt x="12170777" y="27596"/>
                  </a:cubicBezTo>
                  <a:lnTo>
                    <a:pt x="12192000" y="0"/>
                  </a:lnTo>
                  <a:lnTo>
                    <a:pt x="12192000" y="3563982"/>
                  </a:lnTo>
                  <a:lnTo>
                    <a:pt x="0" y="356398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8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 rot="0" flipH="0" flipV="0">
              <a:off x="0" y="6188758"/>
              <a:ext cx="12192000" cy="669242"/>
            </a:xfrm>
            <a:custGeom>
              <a:avLst/>
              <a:gdLst>
                <a:gd name="connsiteX0" fmla="*/ 0 w 12192000"/>
                <a:gd name="connsiteY0" fmla="*/ 0 h 2488036"/>
                <a:gd name="connsiteX1" fmla="*/ 21223 w 12192000"/>
                <a:gd name="connsiteY1" fmla="*/ 18287 h 2488036"/>
                <a:gd name="connsiteX2" fmla="*/ 6096000 w 12192000"/>
                <a:gd name="connsiteY2" fmla="*/ 2025118 h 2488036"/>
                <a:gd name="connsiteX3" fmla="*/ 12170777 w 12192000"/>
                <a:gd name="connsiteY3" fmla="*/ 18287 h 2488036"/>
                <a:gd name="connsiteX4" fmla="*/ 12192000 w 12192000"/>
                <a:gd name="connsiteY4" fmla="*/ 0 h 2488036"/>
                <a:gd name="connsiteX5" fmla="*/ 12192000 w 12192000"/>
                <a:gd name="connsiteY5" fmla="*/ 2488036 h 2488036"/>
                <a:gd name="connsiteX6" fmla="*/ 0 w 12192000"/>
                <a:gd name="connsiteY6" fmla="*/ 2488036 h 2488036"/>
              </a:gdLst>
              <a:rect l="l" t="t" r="r" b="b"/>
              <a:pathLst>
                <a:path w="12192000" h="2488036">
                  <a:moveTo>
                    <a:pt x="0" y="0"/>
                  </a:moveTo>
                  <a:lnTo>
                    <a:pt x="21223" y="18287"/>
                  </a:lnTo>
                  <a:cubicBezTo>
                    <a:pt x="1522464" y="1251126"/>
                    <a:pt x="3688133" y="2025118"/>
                    <a:pt x="6096000" y="2025118"/>
                  </a:cubicBezTo>
                  <a:cubicBezTo>
                    <a:pt x="8503868" y="2025118"/>
                    <a:pt x="10669536" y="1251126"/>
                    <a:pt x="12170777" y="18287"/>
                  </a:cubicBezTo>
                  <a:lnTo>
                    <a:pt x="12192000" y="0"/>
                  </a:lnTo>
                  <a:lnTo>
                    <a:pt x="12192000" y="2488036"/>
                  </a:lnTo>
                  <a:lnTo>
                    <a:pt x="0" y="2488036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0"/>
            </a:gradFill>
            <a:ln w="3175" cap="sq">
              <a:solidFill>
                <a:schemeClr val="accent1">
                  <a:lumMod val="20000"/>
                  <a:lumOff val="80000"/>
                </a:schemeClr>
              </a:solidFill>
              <a:miter/>
            </a:ln>
            <a:effectLst>
              <a:outerShdw dist="38100" blurRad="368300" dir="16200000" sx="100000" sy="100000" kx="0" ky="0" algn="b" rotWithShape="0">
                <a:schemeClr val="accent1">
                  <a:alpha val="26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0" flipH="0" flipV="0">
            <a:off x="667263" y="1609269"/>
            <a:ext cx="3520273" cy="3991432"/>
          </a:xfrm>
          <a:prstGeom prst="rect">
            <a:avLst/>
          </a:prstGeom>
          <a:solidFill>
            <a:schemeClr val="bg1"/>
          </a:solidFill>
          <a:ln w="15875" cap="flat">
            <a:noFill/>
            <a:miter/>
          </a:ln>
          <a:effectLst>
            <a:outerShdw dist="38100" blurRad="152400" dir="2700000" sx="100000" sy="100000" kx="0" ky="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9555" y="1607793"/>
            <a:ext cx="2190845" cy="52778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0400" y="1607793"/>
            <a:ext cx="76340" cy="52778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18302" y="1607791"/>
            <a:ext cx="3228379" cy="527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65A3FF">
                        <a:alpha val="100000"/>
                      </a:srgbClr>
                    </a:gs>
                    <a:gs pos="93000">
                      <a:srgbClr val="0A6B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质量控制标准与指标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18301" y="2295020"/>
            <a:ext cx="3228380" cy="31082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3C3C3C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介绍内勤工作的质量控制标准和关键绩效指标(KPIs)。
分析这些标准和指标如何帮助监控和提升工作质量。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335864" y="1609269"/>
            <a:ext cx="3520273" cy="3991432"/>
          </a:xfrm>
          <a:prstGeom prst="rect">
            <a:avLst/>
          </a:prstGeom>
          <a:solidFill>
            <a:schemeClr val="bg1"/>
          </a:solidFill>
          <a:ln w="15875" cap="flat">
            <a:noFill/>
            <a:miter/>
          </a:ln>
          <a:effectLst>
            <a:outerShdw dist="38100" blurRad="152400" dir="2700000" sx="100000" sy="100000" kx="0" ky="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332318" y="1607793"/>
            <a:ext cx="2190845" cy="52778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332615" y="1607793"/>
            <a:ext cx="76340" cy="52778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92572" y="1607791"/>
            <a:ext cx="3228379" cy="527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65A3FF">
                        <a:alpha val="100000"/>
                      </a:srgbClr>
                    </a:gs>
                    <a:gs pos="93000">
                      <a:srgbClr val="0A6B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质量控制实施情况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492571" y="2295020"/>
            <a:ext cx="3228380" cy="31082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3C3C3C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描述本年度质量控制的具体实施情况，包括检查、审核和反馈流程。
分析质量控制对减少错误和提高工作质量的效果。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998627" y="1609269"/>
            <a:ext cx="3520273" cy="3991432"/>
          </a:xfrm>
          <a:prstGeom prst="rect">
            <a:avLst/>
          </a:prstGeom>
          <a:solidFill>
            <a:schemeClr val="bg1"/>
          </a:solidFill>
          <a:ln w="15875" cap="flat">
            <a:noFill/>
            <a:miter/>
          </a:ln>
          <a:effectLst>
            <a:outerShdw dist="38100" blurRad="152400" dir="2700000" sx="100000" sy="100000" kx="0" ky="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000919" y="1607793"/>
            <a:ext cx="2190845" cy="52778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991763" y="1607793"/>
            <a:ext cx="76340" cy="52778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149665" y="1607791"/>
            <a:ext cx="3228379" cy="527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65A3FF">
                        <a:alpha val="100000"/>
                      </a:srgbClr>
                    </a:gs>
                    <a:gs pos="93000">
                      <a:srgbClr val="0A6B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质量改进措施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149665" y="2295020"/>
            <a:ext cx="3228380" cy="31082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3C3C3C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根据年度工作总结，提出质量改进的措施和计划。
讨论如何通过流程优化、培训等手段，进一步提升工作质量。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质量控制流程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399" y="1594124"/>
            <a:ext cx="3496951" cy="3852517"/>
          </a:xfrm>
          <a:prstGeom prst="roundRect">
            <a:avLst>
              <a:gd name="adj" fmla="val 2814"/>
            </a:avLst>
          </a:prstGeom>
          <a:gradFill>
            <a:gsLst>
              <a:gs pos="61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dist="38100" blurRad="152400" dir="2700000" sx="100000" sy="100000" kx="0" ky="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95015" y="1700519"/>
            <a:ext cx="3427719" cy="42522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31306" y="1700519"/>
            <a:ext cx="3355137" cy="4252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风险识别方法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31306" y="2232137"/>
            <a:ext cx="3355137" cy="30317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介绍内勤工作中风险识别的方法和工具，如风险矩阵、SWOT分析等。
分析这些方法如何帮助识别潜在风险，并制定应对策略。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341175" y="1594124"/>
            <a:ext cx="3496951" cy="3852517"/>
          </a:xfrm>
          <a:prstGeom prst="roundRect">
            <a:avLst>
              <a:gd name="adj" fmla="val 2814"/>
            </a:avLst>
          </a:prstGeom>
          <a:gradFill>
            <a:gsLst>
              <a:gs pos="61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dist="38100" blurRad="152400" dir="2700000" sx="100000" sy="100000" kx="0" ky="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375791" y="1700519"/>
            <a:ext cx="3427719" cy="42522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12082" y="1700519"/>
            <a:ext cx="3355137" cy="4252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风险管理案例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05815" y="2232136"/>
            <a:ext cx="3367670" cy="30317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分享风险管理的成功案例，如如何应对突发事件、减少损失等。
分析这些案例对提高团队风险管理能力的启示。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021950" y="1594124"/>
            <a:ext cx="3496951" cy="3852517"/>
          </a:xfrm>
          <a:prstGeom prst="roundRect">
            <a:avLst>
              <a:gd name="adj" fmla="val 2814"/>
            </a:avLst>
          </a:prstGeom>
          <a:gradFill>
            <a:gsLst>
              <a:gs pos="61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dist="38100" blurRad="152400" dir="2700000" sx="100000" sy="100000" kx="0" ky="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056566" y="1700519"/>
            <a:ext cx="3427719" cy="42522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092857" y="1700519"/>
            <a:ext cx="3355137" cy="4252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风险管理策略优化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79370" y="2232136"/>
            <a:ext cx="3382110" cy="30317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根据年度工作总结，提出风险管理策略的优化建议。
讨论如何通过技术、流程和培训等手段，提高团队的风险管理能力。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风险识别与管理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2326802" y="1586353"/>
            <a:ext cx="9184262" cy="3938145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849461" y="1333501"/>
            <a:ext cx="2500379" cy="56257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949993" y="4747226"/>
            <a:ext cx="5184000" cy="479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949993" y="2909383"/>
            <a:ext cx="5212391" cy="17782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技术应用与创新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949993" y="1130301"/>
            <a:ext cx="1630678" cy="1789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12525" y="1492210"/>
            <a:ext cx="1974250" cy="24515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054077" y="4806806"/>
            <a:ext cx="4961055" cy="36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+—————————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0">
            <a:off x="9567838" y="1846973"/>
            <a:ext cx="486835" cy="1140679"/>
          </a:xfrm>
          <a:custGeom>
            <a:avLst/>
            <a:gdLst>
              <a:gd name="connsiteX0" fmla="*/ 54147 w 486835"/>
              <a:gd name="connsiteY0" fmla="*/ 1032389 h 1140679"/>
              <a:gd name="connsiteX1" fmla="*/ 54145 w 486835"/>
              <a:gd name="connsiteY1" fmla="*/ 1032389 h 1140679"/>
              <a:gd name="connsiteX2" fmla="*/ 0 w 486835"/>
              <a:gd name="connsiteY2" fmla="*/ 1086534 h 1140679"/>
              <a:gd name="connsiteX3" fmla="*/ 54145 w 486835"/>
              <a:gd name="connsiteY3" fmla="*/ 1140679 h 1140679"/>
              <a:gd name="connsiteX4" fmla="*/ 54147 w 486835"/>
              <a:gd name="connsiteY4" fmla="*/ 1140679 h 1140679"/>
              <a:gd name="connsiteX5" fmla="*/ 108292 w 486835"/>
              <a:gd name="connsiteY5" fmla="*/ 1086534 h 1140679"/>
              <a:gd name="connsiteX6" fmla="*/ 54147 w 486835"/>
              <a:gd name="connsiteY6" fmla="*/ 1032389 h 1140679"/>
              <a:gd name="connsiteX7" fmla="*/ 432690 w 486835"/>
              <a:gd name="connsiteY7" fmla="*/ 1032389 h 1140679"/>
              <a:gd name="connsiteX8" fmla="*/ 432688 w 486835"/>
              <a:gd name="connsiteY8" fmla="*/ 1032389 h 1140679"/>
              <a:gd name="connsiteX9" fmla="*/ 378543 w 486835"/>
              <a:gd name="connsiteY9" fmla="*/ 1086534 h 1140679"/>
              <a:gd name="connsiteX10" fmla="*/ 432688 w 486835"/>
              <a:gd name="connsiteY10" fmla="*/ 1140679 h 1140679"/>
              <a:gd name="connsiteX11" fmla="*/ 432690 w 486835"/>
              <a:gd name="connsiteY11" fmla="*/ 1140679 h 1140679"/>
              <a:gd name="connsiteX12" fmla="*/ 486835 w 486835"/>
              <a:gd name="connsiteY12" fmla="*/ 1086534 h 1140679"/>
              <a:gd name="connsiteX13" fmla="*/ 432690 w 486835"/>
              <a:gd name="connsiteY13" fmla="*/ 1032389 h 1140679"/>
              <a:gd name="connsiteX14" fmla="*/ 54147 w 486835"/>
              <a:gd name="connsiteY14" fmla="*/ 688260 h 1140679"/>
              <a:gd name="connsiteX15" fmla="*/ 54145 w 486835"/>
              <a:gd name="connsiteY15" fmla="*/ 688260 h 1140679"/>
              <a:gd name="connsiteX16" fmla="*/ 0 w 486835"/>
              <a:gd name="connsiteY16" fmla="*/ 742405 h 1140679"/>
              <a:gd name="connsiteX17" fmla="*/ 54145 w 486835"/>
              <a:gd name="connsiteY17" fmla="*/ 796550 h 1140679"/>
              <a:gd name="connsiteX18" fmla="*/ 54147 w 486835"/>
              <a:gd name="connsiteY18" fmla="*/ 796550 h 1140679"/>
              <a:gd name="connsiteX19" fmla="*/ 108292 w 486835"/>
              <a:gd name="connsiteY19" fmla="*/ 742405 h 1140679"/>
              <a:gd name="connsiteX20" fmla="*/ 54147 w 486835"/>
              <a:gd name="connsiteY20" fmla="*/ 688260 h 1140679"/>
              <a:gd name="connsiteX21" fmla="*/ 432690 w 486835"/>
              <a:gd name="connsiteY21" fmla="*/ 688260 h 1140679"/>
              <a:gd name="connsiteX22" fmla="*/ 432688 w 486835"/>
              <a:gd name="connsiteY22" fmla="*/ 688260 h 1140679"/>
              <a:gd name="connsiteX23" fmla="*/ 378543 w 486835"/>
              <a:gd name="connsiteY23" fmla="*/ 742405 h 1140679"/>
              <a:gd name="connsiteX24" fmla="*/ 432688 w 486835"/>
              <a:gd name="connsiteY24" fmla="*/ 796550 h 1140679"/>
              <a:gd name="connsiteX25" fmla="*/ 432690 w 486835"/>
              <a:gd name="connsiteY25" fmla="*/ 796550 h 1140679"/>
              <a:gd name="connsiteX26" fmla="*/ 486835 w 486835"/>
              <a:gd name="connsiteY26" fmla="*/ 742405 h 1140679"/>
              <a:gd name="connsiteX27" fmla="*/ 432690 w 486835"/>
              <a:gd name="connsiteY27" fmla="*/ 688260 h 1140679"/>
              <a:gd name="connsiteX28" fmla="*/ 54147 w 486835"/>
              <a:gd name="connsiteY28" fmla="*/ 344130 h 1140679"/>
              <a:gd name="connsiteX29" fmla="*/ 54145 w 486835"/>
              <a:gd name="connsiteY29" fmla="*/ 344130 h 1140679"/>
              <a:gd name="connsiteX30" fmla="*/ 0 w 486835"/>
              <a:gd name="connsiteY30" fmla="*/ 398275 h 1140679"/>
              <a:gd name="connsiteX31" fmla="*/ 54145 w 486835"/>
              <a:gd name="connsiteY31" fmla="*/ 452420 h 1140679"/>
              <a:gd name="connsiteX32" fmla="*/ 54147 w 486835"/>
              <a:gd name="connsiteY32" fmla="*/ 452420 h 1140679"/>
              <a:gd name="connsiteX33" fmla="*/ 108292 w 486835"/>
              <a:gd name="connsiteY33" fmla="*/ 398275 h 1140679"/>
              <a:gd name="connsiteX34" fmla="*/ 54147 w 486835"/>
              <a:gd name="connsiteY34" fmla="*/ 344130 h 1140679"/>
              <a:gd name="connsiteX35" fmla="*/ 432690 w 486835"/>
              <a:gd name="connsiteY35" fmla="*/ 344130 h 1140679"/>
              <a:gd name="connsiteX36" fmla="*/ 432688 w 486835"/>
              <a:gd name="connsiteY36" fmla="*/ 344130 h 1140679"/>
              <a:gd name="connsiteX37" fmla="*/ 378543 w 486835"/>
              <a:gd name="connsiteY37" fmla="*/ 398275 h 1140679"/>
              <a:gd name="connsiteX38" fmla="*/ 432688 w 486835"/>
              <a:gd name="connsiteY38" fmla="*/ 452420 h 1140679"/>
              <a:gd name="connsiteX39" fmla="*/ 432690 w 486835"/>
              <a:gd name="connsiteY39" fmla="*/ 452420 h 1140679"/>
              <a:gd name="connsiteX40" fmla="*/ 486835 w 486835"/>
              <a:gd name="connsiteY40" fmla="*/ 398275 h 1140679"/>
              <a:gd name="connsiteX41" fmla="*/ 432690 w 486835"/>
              <a:gd name="connsiteY41" fmla="*/ 344130 h 1140679"/>
              <a:gd name="connsiteX42" fmla="*/ 54147 w 486835"/>
              <a:gd name="connsiteY42" fmla="*/ 0 h 1140679"/>
              <a:gd name="connsiteX43" fmla="*/ 54145 w 486835"/>
              <a:gd name="connsiteY43" fmla="*/ 0 h 1140679"/>
              <a:gd name="connsiteX44" fmla="*/ 0 w 486835"/>
              <a:gd name="connsiteY44" fmla="*/ 54145 h 1140679"/>
              <a:gd name="connsiteX45" fmla="*/ 54145 w 486835"/>
              <a:gd name="connsiteY45" fmla="*/ 108290 h 1140679"/>
              <a:gd name="connsiteX46" fmla="*/ 54147 w 486835"/>
              <a:gd name="connsiteY46" fmla="*/ 108290 h 1140679"/>
              <a:gd name="connsiteX47" fmla="*/ 108292 w 486835"/>
              <a:gd name="connsiteY47" fmla="*/ 54145 h 1140679"/>
              <a:gd name="connsiteX48" fmla="*/ 54147 w 486835"/>
              <a:gd name="connsiteY48" fmla="*/ 0 h 1140679"/>
              <a:gd name="connsiteX49" fmla="*/ 432690 w 486835"/>
              <a:gd name="connsiteY49" fmla="*/ 0 h 1140679"/>
              <a:gd name="connsiteX50" fmla="*/ 432688 w 486835"/>
              <a:gd name="connsiteY50" fmla="*/ 0 h 1140679"/>
              <a:gd name="connsiteX51" fmla="*/ 378543 w 486835"/>
              <a:gd name="connsiteY51" fmla="*/ 54145 h 1140679"/>
              <a:gd name="connsiteX52" fmla="*/ 432688 w 486835"/>
              <a:gd name="connsiteY52" fmla="*/ 108290 h 1140679"/>
              <a:gd name="connsiteX53" fmla="*/ 432690 w 486835"/>
              <a:gd name="connsiteY53" fmla="*/ 108290 h 1140679"/>
              <a:gd name="connsiteX54" fmla="*/ 486835 w 486835"/>
              <a:gd name="connsiteY54" fmla="*/ 54145 h 1140679"/>
              <a:gd name="connsiteX55" fmla="*/ 432690 w 486835"/>
              <a:gd name="connsiteY55" fmla="*/ 0 h 1140679"/>
            </a:gdLst>
            <a:rect l="l" t="t" r="r" b="b"/>
            <a:pathLst>
              <a:path w="486835" h="1140679">
                <a:moveTo>
                  <a:pt x="54147" y="1032389"/>
                </a:moveTo>
                <a:lnTo>
                  <a:pt x="54145" y="1032389"/>
                </a:lnTo>
                <a:cubicBezTo>
                  <a:pt x="24242" y="1032389"/>
                  <a:pt x="0" y="1056631"/>
                  <a:pt x="0" y="1086534"/>
                </a:cubicBezTo>
                <a:cubicBezTo>
                  <a:pt x="0" y="1116437"/>
                  <a:pt x="24242" y="1140679"/>
                  <a:pt x="54145" y="1140679"/>
                </a:cubicBezTo>
                <a:lnTo>
                  <a:pt x="54147" y="1140679"/>
                </a:lnTo>
                <a:cubicBezTo>
                  <a:pt x="84050" y="1140679"/>
                  <a:pt x="108292" y="1116437"/>
                  <a:pt x="108292" y="1086534"/>
                </a:cubicBezTo>
                <a:cubicBezTo>
                  <a:pt x="108292" y="1056631"/>
                  <a:pt x="84050" y="1032389"/>
                  <a:pt x="54147" y="1032389"/>
                </a:cubicBezTo>
                <a:close/>
                <a:moveTo>
                  <a:pt x="432690" y="1032389"/>
                </a:moveTo>
                <a:lnTo>
                  <a:pt x="432688" y="1032389"/>
                </a:lnTo>
                <a:cubicBezTo>
                  <a:pt x="402785" y="1032389"/>
                  <a:pt x="378543" y="1056631"/>
                  <a:pt x="378543" y="1086534"/>
                </a:cubicBezTo>
                <a:cubicBezTo>
                  <a:pt x="378543" y="1116437"/>
                  <a:pt x="402785" y="1140679"/>
                  <a:pt x="432688" y="1140679"/>
                </a:cubicBezTo>
                <a:lnTo>
                  <a:pt x="432690" y="1140679"/>
                </a:lnTo>
                <a:cubicBezTo>
                  <a:pt x="462593" y="1140679"/>
                  <a:pt x="486835" y="1116437"/>
                  <a:pt x="486835" y="1086534"/>
                </a:cubicBezTo>
                <a:cubicBezTo>
                  <a:pt x="486835" y="1056631"/>
                  <a:pt x="462593" y="1032389"/>
                  <a:pt x="432690" y="1032389"/>
                </a:cubicBezTo>
                <a:close/>
                <a:moveTo>
                  <a:pt x="54147" y="688260"/>
                </a:moveTo>
                <a:lnTo>
                  <a:pt x="54145" y="688260"/>
                </a:lnTo>
                <a:cubicBezTo>
                  <a:pt x="24242" y="688260"/>
                  <a:pt x="0" y="712502"/>
                  <a:pt x="0" y="742405"/>
                </a:cubicBezTo>
                <a:cubicBezTo>
                  <a:pt x="0" y="772308"/>
                  <a:pt x="24242" y="796550"/>
                  <a:pt x="54145" y="796550"/>
                </a:cubicBezTo>
                <a:lnTo>
                  <a:pt x="54147" y="796550"/>
                </a:lnTo>
                <a:cubicBezTo>
                  <a:pt x="84050" y="796550"/>
                  <a:pt x="108292" y="772308"/>
                  <a:pt x="108292" y="742405"/>
                </a:cubicBezTo>
                <a:cubicBezTo>
                  <a:pt x="108292" y="712502"/>
                  <a:pt x="84050" y="688260"/>
                  <a:pt x="54147" y="688260"/>
                </a:cubicBezTo>
                <a:close/>
                <a:moveTo>
                  <a:pt x="432690" y="688260"/>
                </a:moveTo>
                <a:lnTo>
                  <a:pt x="432688" y="688260"/>
                </a:lnTo>
                <a:cubicBezTo>
                  <a:pt x="402785" y="688260"/>
                  <a:pt x="378543" y="712502"/>
                  <a:pt x="378543" y="742405"/>
                </a:cubicBezTo>
                <a:cubicBezTo>
                  <a:pt x="378543" y="772308"/>
                  <a:pt x="402785" y="796550"/>
                  <a:pt x="432688" y="796550"/>
                </a:cubicBezTo>
                <a:lnTo>
                  <a:pt x="432690" y="796550"/>
                </a:lnTo>
                <a:cubicBezTo>
                  <a:pt x="462593" y="796550"/>
                  <a:pt x="486835" y="772308"/>
                  <a:pt x="486835" y="742405"/>
                </a:cubicBezTo>
                <a:cubicBezTo>
                  <a:pt x="486835" y="712502"/>
                  <a:pt x="462593" y="688260"/>
                  <a:pt x="432690" y="688260"/>
                </a:cubicBezTo>
                <a:close/>
                <a:moveTo>
                  <a:pt x="54147" y="344130"/>
                </a:moveTo>
                <a:lnTo>
                  <a:pt x="54145" y="344130"/>
                </a:lnTo>
                <a:cubicBezTo>
                  <a:pt x="24242" y="344130"/>
                  <a:pt x="0" y="368372"/>
                  <a:pt x="0" y="398275"/>
                </a:cubicBezTo>
                <a:cubicBezTo>
                  <a:pt x="0" y="428178"/>
                  <a:pt x="24242" y="452420"/>
                  <a:pt x="54145" y="452420"/>
                </a:cubicBezTo>
                <a:lnTo>
                  <a:pt x="54147" y="452420"/>
                </a:lnTo>
                <a:cubicBezTo>
                  <a:pt x="84050" y="452420"/>
                  <a:pt x="108292" y="428178"/>
                  <a:pt x="108292" y="398275"/>
                </a:cubicBezTo>
                <a:cubicBezTo>
                  <a:pt x="108292" y="368372"/>
                  <a:pt x="84050" y="344130"/>
                  <a:pt x="54147" y="344130"/>
                </a:cubicBezTo>
                <a:close/>
                <a:moveTo>
                  <a:pt x="432690" y="344130"/>
                </a:moveTo>
                <a:lnTo>
                  <a:pt x="432688" y="344130"/>
                </a:lnTo>
                <a:cubicBezTo>
                  <a:pt x="402785" y="344130"/>
                  <a:pt x="378543" y="368372"/>
                  <a:pt x="378543" y="398275"/>
                </a:cubicBezTo>
                <a:cubicBezTo>
                  <a:pt x="378543" y="428178"/>
                  <a:pt x="402785" y="452420"/>
                  <a:pt x="432688" y="452420"/>
                </a:cubicBezTo>
                <a:lnTo>
                  <a:pt x="432690" y="452420"/>
                </a:lnTo>
                <a:cubicBezTo>
                  <a:pt x="462593" y="452420"/>
                  <a:pt x="486835" y="428178"/>
                  <a:pt x="486835" y="398275"/>
                </a:cubicBezTo>
                <a:cubicBezTo>
                  <a:pt x="486835" y="368372"/>
                  <a:pt x="462593" y="344130"/>
                  <a:pt x="432690" y="344130"/>
                </a:cubicBezTo>
                <a:close/>
                <a:moveTo>
                  <a:pt x="54147" y="0"/>
                </a:moveTo>
                <a:lnTo>
                  <a:pt x="54145" y="0"/>
                </a:lnTo>
                <a:cubicBezTo>
                  <a:pt x="24242" y="0"/>
                  <a:pt x="0" y="24242"/>
                  <a:pt x="0" y="54145"/>
                </a:cubicBezTo>
                <a:cubicBezTo>
                  <a:pt x="0" y="84048"/>
                  <a:pt x="24242" y="108290"/>
                  <a:pt x="54145" y="108290"/>
                </a:cubicBezTo>
                <a:lnTo>
                  <a:pt x="54147" y="108290"/>
                </a:lnTo>
                <a:cubicBezTo>
                  <a:pt x="84050" y="108290"/>
                  <a:pt x="108292" y="84048"/>
                  <a:pt x="108292" y="54145"/>
                </a:cubicBezTo>
                <a:cubicBezTo>
                  <a:pt x="108292" y="24242"/>
                  <a:pt x="84050" y="0"/>
                  <a:pt x="54147" y="0"/>
                </a:cubicBezTo>
                <a:close/>
                <a:moveTo>
                  <a:pt x="432690" y="0"/>
                </a:moveTo>
                <a:lnTo>
                  <a:pt x="432688" y="0"/>
                </a:lnTo>
                <a:cubicBezTo>
                  <a:pt x="402785" y="0"/>
                  <a:pt x="378543" y="24242"/>
                  <a:pt x="378543" y="54145"/>
                </a:cubicBezTo>
                <a:cubicBezTo>
                  <a:pt x="378543" y="84048"/>
                  <a:pt x="402785" y="108290"/>
                  <a:pt x="432688" y="108290"/>
                </a:cubicBezTo>
                <a:lnTo>
                  <a:pt x="432690" y="108290"/>
                </a:lnTo>
                <a:cubicBezTo>
                  <a:pt x="462593" y="108290"/>
                  <a:pt x="486835" y="84048"/>
                  <a:pt x="486835" y="54145"/>
                </a:cubicBezTo>
                <a:cubicBezTo>
                  <a:pt x="486835" y="24242"/>
                  <a:pt x="462593" y="0"/>
                  <a:pt x="432690" y="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0" y="2733472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1">
            <a:off x="775160" y="0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0" y="979156"/>
            <a:ext cx="4899688" cy="4899688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2319" t="0" r="31034" b="0"/>
          <a:stretch>
            <a:fillRect/>
          </a:stretch>
        </p:blipFill>
        <p:spPr>
          <a:xfrm rot="0" flipH="0" flipV="0">
            <a:off x="159425" y="1138581"/>
            <a:ext cx="4580840" cy="45808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rot="0" flipH="1" flipV="1">
            <a:off x="10616119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10616119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1">
            <a:off x="3323807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0">
            <a:off x="3621796" y="4504727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-375583" y="787940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 flipH="0" flipV="0">
            <a:off x="1760284" y="4040819"/>
            <a:ext cx="1040588" cy="2202113"/>
          </a:xfrm>
          <a:custGeom>
            <a:avLst/>
            <a:gdLst>
              <a:gd name="connsiteX0" fmla="*/ 1040588 w 1040588"/>
              <a:gd name="connsiteY0" fmla="*/ 0 h 2202113"/>
              <a:gd name="connsiteX1" fmla="*/ 1040588 w 1040588"/>
              <a:gd name="connsiteY1" fmla="*/ 2202113 h 2202113"/>
              <a:gd name="connsiteX2" fmla="*/ 546372 w 1040588"/>
              <a:gd name="connsiteY2" fmla="*/ 2202113 h 2202113"/>
              <a:gd name="connsiteX3" fmla="*/ 546372 w 1040588"/>
              <a:gd name="connsiteY3" fmla="*/ 2202112 h 2202113"/>
              <a:gd name="connsiteX4" fmla="*/ 0 w 1040588"/>
              <a:gd name="connsiteY4" fmla="*/ 2193648 h 2202113"/>
              <a:gd name="connsiteX5" fmla="*/ 33867 w 1040588"/>
              <a:gd name="connsiteY5" fmla="*/ 1723121 h 2202113"/>
              <a:gd name="connsiteX6" fmla="*/ 546372 w 1040588"/>
              <a:gd name="connsiteY6" fmla="*/ 1731585 h 2202113"/>
              <a:gd name="connsiteX7" fmla="*/ 546372 w 1040588"/>
              <a:gd name="connsiteY7" fmla="*/ 0 h 2202113"/>
              <a:gd name="connsiteX8" fmla="*/ 1040588 w 1040588"/>
              <a:gd name="connsiteY8" fmla="*/ 0 h 2202113"/>
            </a:gdLst>
            <a:rect l="l" t="t" r="r" b="b"/>
            <a:pathLst>
              <a:path w="1040588" h="2202113">
                <a:moveTo>
                  <a:pt x="1040588" y="0"/>
                </a:moveTo>
                <a:lnTo>
                  <a:pt x="1040588" y="2202113"/>
                </a:lnTo>
                <a:lnTo>
                  <a:pt x="546372" y="2202113"/>
                </a:lnTo>
                <a:lnTo>
                  <a:pt x="546372" y="2202112"/>
                </a:lnTo>
                <a:lnTo>
                  <a:pt x="0" y="2193648"/>
                </a:lnTo>
                <a:lnTo>
                  <a:pt x="33867" y="1723121"/>
                </a:lnTo>
                <a:lnTo>
                  <a:pt x="546372" y="1731585"/>
                </a:lnTo>
                <a:lnTo>
                  <a:pt x="546372" y="0"/>
                </a:lnTo>
                <a:lnTo>
                  <a:pt x="1040588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8900000" flipH="0" flipV="0">
            <a:off x="1781747" y="1596833"/>
            <a:ext cx="823702" cy="823702"/>
          </a:xfrm>
          <a:prstGeom prst="roundRect">
            <a:avLst>
              <a:gd name="adj" fmla="val 11667"/>
            </a:avLst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971363" y="1937041"/>
            <a:ext cx="444474" cy="5192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020487" y="1711385"/>
            <a:ext cx="346224" cy="32028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050231" y="1837861"/>
            <a:ext cx="5127999" cy="823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介绍内勤工作中使用的办公自动化工具，如CRM系统、项目管理软件等。
分析这些工具如何提高工作效率和准确性。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050231" y="1417283"/>
            <a:ext cx="5127999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65A3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办公自动化工具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8900000" flipH="0" flipV="0">
            <a:off x="3190778" y="3302574"/>
            <a:ext cx="823702" cy="823702"/>
          </a:xfrm>
          <a:prstGeom prst="roundRect">
            <a:avLst>
              <a:gd name="adj" fmla="val 11667"/>
            </a:avLst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380395" y="3642782"/>
            <a:ext cx="444474" cy="5192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429519" y="3404155"/>
            <a:ext cx="346224" cy="34622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459261" y="3543603"/>
            <a:ext cx="5127999" cy="823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描述本年度技术工具的优化和升级情况，包括新功能的引入和旧系统的替换。
分析技术升级对提升工作质量和效率的影响。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459261" y="3123024"/>
            <a:ext cx="5127999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技术工具的优化与升级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900000" flipH="0" flipV="0">
            <a:off x="4757558" y="5045759"/>
            <a:ext cx="823702" cy="823702"/>
          </a:xfrm>
          <a:prstGeom prst="roundRect">
            <a:avLst>
              <a:gd name="adj" fmla="val 11667"/>
            </a:avLst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947173" y="5385967"/>
            <a:ext cx="444474" cy="5192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002930" y="5147340"/>
            <a:ext cx="332960" cy="346224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026042" y="5286788"/>
            <a:ext cx="5127999" cy="823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根据年度工作总结，提出未来技术工具的规划和展望。
讨论如何通过引入新技术和工具，进一步提升内勤工作的自动化和智能化水平。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026042" y="4866209"/>
            <a:ext cx="5127999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65A3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技术工具的未来规划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6200000" flipH="0" flipV="0">
            <a:off x="374501" y="3748738"/>
            <a:ext cx="2157274" cy="1616066"/>
          </a:xfrm>
          <a:custGeom>
            <a:avLst/>
            <a:gdLst>
              <a:gd name="connsiteX0" fmla="*/ 2157274 w 2157274"/>
              <a:gd name="connsiteY0" fmla="*/ 0 h 1616066"/>
              <a:gd name="connsiteX1" fmla="*/ 2157274 w 2157274"/>
              <a:gd name="connsiteY1" fmla="*/ 1616066 h 1616066"/>
              <a:gd name="connsiteX2" fmla="*/ 2156457 w 2157274"/>
              <a:gd name="connsiteY2" fmla="*/ 1616066 h 1616066"/>
              <a:gd name="connsiteX3" fmla="*/ 1667691 w 2157274"/>
              <a:gd name="connsiteY3" fmla="*/ 1616066 h 1616066"/>
              <a:gd name="connsiteX4" fmla="*/ 0 w 2157274"/>
              <a:gd name="connsiteY4" fmla="*/ 1616066 h 1616066"/>
              <a:gd name="connsiteX5" fmla="*/ 0 w 2157274"/>
              <a:gd name="connsiteY5" fmla="*/ 1145539 h 1616066"/>
              <a:gd name="connsiteX6" fmla="*/ 1667691 w 2157274"/>
              <a:gd name="connsiteY6" fmla="*/ 1145539 h 1616066"/>
              <a:gd name="connsiteX7" fmla="*/ 1667691 w 2157274"/>
              <a:gd name="connsiteY7" fmla="*/ 0 h 1616066"/>
            </a:gdLst>
            <a:rect l="l" t="t" r="r" b="b"/>
            <a:pathLst>
              <a:path w="2157274" h="1616066">
                <a:moveTo>
                  <a:pt x="2157274" y="0"/>
                </a:moveTo>
                <a:lnTo>
                  <a:pt x="2157274" y="1616066"/>
                </a:lnTo>
                <a:lnTo>
                  <a:pt x="2156457" y="1616066"/>
                </a:lnTo>
                <a:lnTo>
                  <a:pt x="1667691" y="1616066"/>
                </a:lnTo>
                <a:lnTo>
                  <a:pt x="0" y="1616066"/>
                </a:lnTo>
                <a:lnTo>
                  <a:pt x="0" y="1145539"/>
                </a:lnTo>
                <a:lnTo>
                  <a:pt x="1667691" y="1145539"/>
                </a:lnTo>
                <a:lnTo>
                  <a:pt x="1667691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 flipH="0" flipV="0">
            <a:off x="-580020" y="2882290"/>
            <a:ext cx="2705100" cy="1761913"/>
          </a:xfrm>
          <a:custGeom>
            <a:avLst/>
            <a:gdLst>
              <a:gd name="connsiteX0" fmla="*/ 0 w 2705100"/>
              <a:gd name="connsiteY0" fmla="*/ 1761913 h 1761913"/>
              <a:gd name="connsiteX1" fmla="*/ 0 w 2705100"/>
              <a:gd name="connsiteY1" fmla="*/ 474980 h 1761913"/>
              <a:gd name="connsiteX2" fmla="*/ 0 w 2705100"/>
              <a:gd name="connsiteY2" fmla="*/ 0 h 1761913"/>
              <a:gd name="connsiteX3" fmla="*/ 494216 w 2705100"/>
              <a:gd name="connsiteY3" fmla="*/ 0 h 1761913"/>
              <a:gd name="connsiteX4" fmla="*/ 2705100 w 2705100"/>
              <a:gd name="connsiteY4" fmla="*/ 0 h 1761913"/>
              <a:gd name="connsiteX5" fmla="*/ 2705100 w 2705100"/>
              <a:gd name="connsiteY5" fmla="*/ 474980 h 1761913"/>
              <a:gd name="connsiteX6" fmla="*/ 494216 w 2705100"/>
              <a:gd name="connsiteY6" fmla="*/ 474980 h 1761913"/>
              <a:gd name="connsiteX7" fmla="*/ 494216 w 2705100"/>
              <a:gd name="connsiteY7" fmla="*/ 1761913 h 1761913"/>
            </a:gdLst>
            <a:rect l="l" t="t" r="r" b="b"/>
            <a:pathLst>
              <a:path w="2705100" h="1761913">
                <a:moveTo>
                  <a:pt x="0" y="1761913"/>
                </a:moveTo>
                <a:lnTo>
                  <a:pt x="0" y="474980"/>
                </a:lnTo>
                <a:lnTo>
                  <a:pt x="0" y="0"/>
                </a:lnTo>
                <a:lnTo>
                  <a:pt x="494216" y="0"/>
                </a:lnTo>
                <a:lnTo>
                  <a:pt x="2705100" y="0"/>
                </a:lnTo>
                <a:lnTo>
                  <a:pt x="2705100" y="474980"/>
                </a:lnTo>
                <a:lnTo>
                  <a:pt x="494216" y="474980"/>
                </a:lnTo>
                <a:lnTo>
                  <a:pt x="494216" y="1761913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 flipH="0" flipV="0">
            <a:off x="-574517" y="2334073"/>
            <a:ext cx="2159000" cy="1108287"/>
          </a:xfrm>
          <a:custGeom>
            <a:avLst/>
            <a:gdLst>
              <a:gd name="connsiteX0" fmla="*/ 0 w 2159000"/>
              <a:gd name="connsiteY0" fmla="*/ 1108287 h 1108287"/>
              <a:gd name="connsiteX1" fmla="*/ 0 w 2159000"/>
              <a:gd name="connsiteY1" fmla="*/ 474980 h 1108287"/>
              <a:gd name="connsiteX2" fmla="*/ 0 w 2159000"/>
              <a:gd name="connsiteY2" fmla="*/ 0 h 1108287"/>
              <a:gd name="connsiteX3" fmla="*/ 494216 w 2159000"/>
              <a:gd name="connsiteY3" fmla="*/ 0 h 1108287"/>
              <a:gd name="connsiteX4" fmla="*/ 2159000 w 2159000"/>
              <a:gd name="connsiteY4" fmla="*/ 0 h 1108287"/>
              <a:gd name="connsiteX5" fmla="*/ 2159000 w 2159000"/>
              <a:gd name="connsiteY5" fmla="*/ 474980 h 1108287"/>
              <a:gd name="connsiteX6" fmla="*/ 494216 w 2159000"/>
              <a:gd name="connsiteY6" fmla="*/ 474980 h 1108287"/>
              <a:gd name="connsiteX7" fmla="*/ 494216 w 2159000"/>
              <a:gd name="connsiteY7" fmla="*/ 1108287 h 1108287"/>
            </a:gdLst>
            <a:rect l="l" t="t" r="r" b="b"/>
            <a:pathLst>
              <a:path w="2159000" h="1108287">
                <a:moveTo>
                  <a:pt x="0" y="1108287"/>
                </a:moveTo>
                <a:lnTo>
                  <a:pt x="0" y="474980"/>
                </a:lnTo>
                <a:lnTo>
                  <a:pt x="0" y="0"/>
                </a:lnTo>
                <a:lnTo>
                  <a:pt x="494216" y="0"/>
                </a:lnTo>
                <a:lnTo>
                  <a:pt x="2159000" y="0"/>
                </a:lnTo>
                <a:lnTo>
                  <a:pt x="2159000" y="474980"/>
                </a:lnTo>
                <a:lnTo>
                  <a:pt x="494216" y="474980"/>
                </a:lnTo>
                <a:lnTo>
                  <a:pt x="494216" y="1108287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5400000" flipH="0" flipV="0">
            <a:off x="3176221" y="4941146"/>
            <a:ext cx="1758528" cy="2324099"/>
          </a:xfrm>
          <a:custGeom>
            <a:avLst/>
            <a:gdLst>
              <a:gd name="connsiteX0" fmla="*/ 1758528 w 1758528"/>
              <a:gd name="connsiteY0" fmla="*/ 0 h 2324099"/>
              <a:gd name="connsiteX1" fmla="*/ 1758528 w 1758528"/>
              <a:gd name="connsiteY1" fmla="*/ 2324099 h 2324099"/>
              <a:gd name="connsiteX2" fmla="*/ 1524528 w 1758528"/>
              <a:gd name="connsiteY2" fmla="*/ 2324099 h 2324099"/>
              <a:gd name="connsiteX3" fmla="*/ 1524528 w 1758528"/>
              <a:gd name="connsiteY3" fmla="*/ 2324099 h 2324099"/>
              <a:gd name="connsiteX4" fmla="*/ 0 w 1758528"/>
              <a:gd name="connsiteY4" fmla="*/ 2324099 h 2324099"/>
              <a:gd name="connsiteX5" fmla="*/ 0 w 1758528"/>
              <a:gd name="connsiteY5" fmla="*/ 1834516 h 2324099"/>
              <a:gd name="connsiteX6" fmla="*/ 1268945 w 1758528"/>
              <a:gd name="connsiteY6" fmla="*/ 1834516 h 2324099"/>
              <a:gd name="connsiteX7" fmla="*/ 1268945 w 1758528"/>
              <a:gd name="connsiteY7" fmla="*/ 0 h 2324099"/>
            </a:gdLst>
            <a:rect l="l" t="t" r="r" b="b"/>
            <a:pathLst>
              <a:path w="1758528" h="2324099">
                <a:moveTo>
                  <a:pt x="1758528" y="0"/>
                </a:moveTo>
                <a:lnTo>
                  <a:pt x="1758528" y="2324099"/>
                </a:lnTo>
                <a:lnTo>
                  <a:pt x="1524528" y="2324099"/>
                </a:lnTo>
                <a:lnTo>
                  <a:pt x="1524528" y="2324099"/>
                </a:lnTo>
                <a:lnTo>
                  <a:pt x="0" y="2324099"/>
                </a:lnTo>
                <a:lnTo>
                  <a:pt x="0" y="1834516"/>
                </a:lnTo>
                <a:lnTo>
                  <a:pt x="1268945" y="1834516"/>
                </a:lnTo>
                <a:lnTo>
                  <a:pt x="1268945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6200000" flipH="0" flipV="0">
            <a:off x="1993427" y="5014382"/>
            <a:ext cx="1758528" cy="2162384"/>
          </a:xfrm>
          <a:custGeom>
            <a:avLst/>
            <a:gdLst>
              <a:gd name="connsiteX0" fmla="*/ 1758528 w 1758528"/>
              <a:gd name="connsiteY0" fmla="*/ 0 h 2324099"/>
              <a:gd name="connsiteX1" fmla="*/ 1758528 w 1758528"/>
              <a:gd name="connsiteY1" fmla="*/ 2324099 h 2324099"/>
              <a:gd name="connsiteX2" fmla="*/ 1524528 w 1758528"/>
              <a:gd name="connsiteY2" fmla="*/ 2324099 h 2324099"/>
              <a:gd name="connsiteX3" fmla="*/ 1524528 w 1758528"/>
              <a:gd name="connsiteY3" fmla="*/ 2324099 h 2324099"/>
              <a:gd name="connsiteX4" fmla="*/ 0 w 1758528"/>
              <a:gd name="connsiteY4" fmla="*/ 2324099 h 2324099"/>
              <a:gd name="connsiteX5" fmla="*/ 0 w 1758528"/>
              <a:gd name="connsiteY5" fmla="*/ 1834516 h 2324099"/>
              <a:gd name="connsiteX6" fmla="*/ 1268945 w 1758528"/>
              <a:gd name="connsiteY6" fmla="*/ 1834516 h 2324099"/>
              <a:gd name="connsiteX7" fmla="*/ 1268945 w 1758528"/>
              <a:gd name="connsiteY7" fmla="*/ 0 h 2324099"/>
            </a:gdLst>
            <a:rect l="l" t="t" r="r" b="b"/>
            <a:pathLst>
              <a:path w="1758528" h="2324099">
                <a:moveTo>
                  <a:pt x="1758528" y="0"/>
                </a:moveTo>
                <a:lnTo>
                  <a:pt x="1758528" y="2324099"/>
                </a:lnTo>
                <a:lnTo>
                  <a:pt x="1524528" y="2324099"/>
                </a:lnTo>
                <a:lnTo>
                  <a:pt x="1524528" y="2324099"/>
                </a:lnTo>
                <a:lnTo>
                  <a:pt x="0" y="2324099"/>
                </a:lnTo>
                <a:lnTo>
                  <a:pt x="0" y="1834516"/>
                </a:lnTo>
                <a:lnTo>
                  <a:pt x="1268945" y="1834516"/>
                </a:lnTo>
                <a:lnTo>
                  <a:pt x="1268945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技术工具的应用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0" y="1463040"/>
            <a:ext cx="12192000" cy="2164080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 rot="0" flipH="0" flipV="0">
            <a:off x="1920400" y="3276919"/>
            <a:ext cx="720000" cy="7200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118947" y="3475466"/>
            <a:ext cx="322907" cy="32290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729650" y="3276919"/>
            <a:ext cx="720000" cy="7200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928197" y="3487564"/>
            <a:ext cx="322907" cy="298710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538900" y="3276919"/>
            <a:ext cx="720000" cy="7200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737447" y="3475466"/>
            <a:ext cx="322907" cy="322906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0400" y="4199505"/>
            <a:ext cx="324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创新实践的引入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60400" y="4665842"/>
            <a:ext cx="3240000" cy="12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介绍内勤工作中引入的创新实践，如敏捷管理、精益办公等。
分析这些创新实践如何帮助提升工作流程和效率。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469650" y="4199505"/>
            <a:ext cx="324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创新案例分享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469650" y="4665842"/>
            <a:ext cx="3240000" cy="12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分享内勤工作中的创新案例，如流程再造、服务创新等。
分析这些案例对提升团队竞争力和客户满意度的积极影响。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278900" y="4199505"/>
            <a:ext cx="324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创新策略的持续发展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278900" y="4665842"/>
            <a:ext cx="3240000" cy="12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根据年度工作总结，提出创新策略的持续发展计划。
讨论如何通过持续的创新实践，保持团队的活力和竞争力。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创新实践与案例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2326802" y="1586353"/>
            <a:ext cx="9184262" cy="3938145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849461" y="1333501"/>
            <a:ext cx="2500379" cy="56257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949993" y="4747226"/>
            <a:ext cx="5184000" cy="479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949993" y="2909383"/>
            <a:ext cx="5212391" cy="17782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客户服务与关系管理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949993" y="1130301"/>
            <a:ext cx="1630678" cy="1789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05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12525" y="1492210"/>
            <a:ext cx="1974250" cy="24515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054077" y="4806806"/>
            <a:ext cx="4961055" cy="36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+—————————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0">
            <a:off x="9567838" y="1846973"/>
            <a:ext cx="486835" cy="1140679"/>
          </a:xfrm>
          <a:custGeom>
            <a:avLst/>
            <a:gdLst>
              <a:gd name="connsiteX0" fmla="*/ 54147 w 486835"/>
              <a:gd name="connsiteY0" fmla="*/ 1032389 h 1140679"/>
              <a:gd name="connsiteX1" fmla="*/ 54145 w 486835"/>
              <a:gd name="connsiteY1" fmla="*/ 1032389 h 1140679"/>
              <a:gd name="connsiteX2" fmla="*/ 0 w 486835"/>
              <a:gd name="connsiteY2" fmla="*/ 1086534 h 1140679"/>
              <a:gd name="connsiteX3" fmla="*/ 54145 w 486835"/>
              <a:gd name="connsiteY3" fmla="*/ 1140679 h 1140679"/>
              <a:gd name="connsiteX4" fmla="*/ 54147 w 486835"/>
              <a:gd name="connsiteY4" fmla="*/ 1140679 h 1140679"/>
              <a:gd name="connsiteX5" fmla="*/ 108292 w 486835"/>
              <a:gd name="connsiteY5" fmla="*/ 1086534 h 1140679"/>
              <a:gd name="connsiteX6" fmla="*/ 54147 w 486835"/>
              <a:gd name="connsiteY6" fmla="*/ 1032389 h 1140679"/>
              <a:gd name="connsiteX7" fmla="*/ 432690 w 486835"/>
              <a:gd name="connsiteY7" fmla="*/ 1032389 h 1140679"/>
              <a:gd name="connsiteX8" fmla="*/ 432688 w 486835"/>
              <a:gd name="connsiteY8" fmla="*/ 1032389 h 1140679"/>
              <a:gd name="connsiteX9" fmla="*/ 378543 w 486835"/>
              <a:gd name="connsiteY9" fmla="*/ 1086534 h 1140679"/>
              <a:gd name="connsiteX10" fmla="*/ 432688 w 486835"/>
              <a:gd name="connsiteY10" fmla="*/ 1140679 h 1140679"/>
              <a:gd name="connsiteX11" fmla="*/ 432690 w 486835"/>
              <a:gd name="connsiteY11" fmla="*/ 1140679 h 1140679"/>
              <a:gd name="connsiteX12" fmla="*/ 486835 w 486835"/>
              <a:gd name="connsiteY12" fmla="*/ 1086534 h 1140679"/>
              <a:gd name="connsiteX13" fmla="*/ 432690 w 486835"/>
              <a:gd name="connsiteY13" fmla="*/ 1032389 h 1140679"/>
              <a:gd name="connsiteX14" fmla="*/ 54147 w 486835"/>
              <a:gd name="connsiteY14" fmla="*/ 688260 h 1140679"/>
              <a:gd name="connsiteX15" fmla="*/ 54145 w 486835"/>
              <a:gd name="connsiteY15" fmla="*/ 688260 h 1140679"/>
              <a:gd name="connsiteX16" fmla="*/ 0 w 486835"/>
              <a:gd name="connsiteY16" fmla="*/ 742405 h 1140679"/>
              <a:gd name="connsiteX17" fmla="*/ 54145 w 486835"/>
              <a:gd name="connsiteY17" fmla="*/ 796550 h 1140679"/>
              <a:gd name="connsiteX18" fmla="*/ 54147 w 486835"/>
              <a:gd name="connsiteY18" fmla="*/ 796550 h 1140679"/>
              <a:gd name="connsiteX19" fmla="*/ 108292 w 486835"/>
              <a:gd name="connsiteY19" fmla="*/ 742405 h 1140679"/>
              <a:gd name="connsiteX20" fmla="*/ 54147 w 486835"/>
              <a:gd name="connsiteY20" fmla="*/ 688260 h 1140679"/>
              <a:gd name="connsiteX21" fmla="*/ 432690 w 486835"/>
              <a:gd name="connsiteY21" fmla="*/ 688260 h 1140679"/>
              <a:gd name="connsiteX22" fmla="*/ 432688 w 486835"/>
              <a:gd name="connsiteY22" fmla="*/ 688260 h 1140679"/>
              <a:gd name="connsiteX23" fmla="*/ 378543 w 486835"/>
              <a:gd name="connsiteY23" fmla="*/ 742405 h 1140679"/>
              <a:gd name="connsiteX24" fmla="*/ 432688 w 486835"/>
              <a:gd name="connsiteY24" fmla="*/ 796550 h 1140679"/>
              <a:gd name="connsiteX25" fmla="*/ 432690 w 486835"/>
              <a:gd name="connsiteY25" fmla="*/ 796550 h 1140679"/>
              <a:gd name="connsiteX26" fmla="*/ 486835 w 486835"/>
              <a:gd name="connsiteY26" fmla="*/ 742405 h 1140679"/>
              <a:gd name="connsiteX27" fmla="*/ 432690 w 486835"/>
              <a:gd name="connsiteY27" fmla="*/ 688260 h 1140679"/>
              <a:gd name="connsiteX28" fmla="*/ 54147 w 486835"/>
              <a:gd name="connsiteY28" fmla="*/ 344130 h 1140679"/>
              <a:gd name="connsiteX29" fmla="*/ 54145 w 486835"/>
              <a:gd name="connsiteY29" fmla="*/ 344130 h 1140679"/>
              <a:gd name="connsiteX30" fmla="*/ 0 w 486835"/>
              <a:gd name="connsiteY30" fmla="*/ 398275 h 1140679"/>
              <a:gd name="connsiteX31" fmla="*/ 54145 w 486835"/>
              <a:gd name="connsiteY31" fmla="*/ 452420 h 1140679"/>
              <a:gd name="connsiteX32" fmla="*/ 54147 w 486835"/>
              <a:gd name="connsiteY32" fmla="*/ 452420 h 1140679"/>
              <a:gd name="connsiteX33" fmla="*/ 108292 w 486835"/>
              <a:gd name="connsiteY33" fmla="*/ 398275 h 1140679"/>
              <a:gd name="connsiteX34" fmla="*/ 54147 w 486835"/>
              <a:gd name="connsiteY34" fmla="*/ 344130 h 1140679"/>
              <a:gd name="connsiteX35" fmla="*/ 432690 w 486835"/>
              <a:gd name="connsiteY35" fmla="*/ 344130 h 1140679"/>
              <a:gd name="connsiteX36" fmla="*/ 432688 w 486835"/>
              <a:gd name="connsiteY36" fmla="*/ 344130 h 1140679"/>
              <a:gd name="connsiteX37" fmla="*/ 378543 w 486835"/>
              <a:gd name="connsiteY37" fmla="*/ 398275 h 1140679"/>
              <a:gd name="connsiteX38" fmla="*/ 432688 w 486835"/>
              <a:gd name="connsiteY38" fmla="*/ 452420 h 1140679"/>
              <a:gd name="connsiteX39" fmla="*/ 432690 w 486835"/>
              <a:gd name="connsiteY39" fmla="*/ 452420 h 1140679"/>
              <a:gd name="connsiteX40" fmla="*/ 486835 w 486835"/>
              <a:gd name="connsiteY40" fmla="*/ 398275 h 1140679"/>
              <a:gd name="connsiteX41" fmla="*/ 432690 w 486835"/>
              <a:gd name="connsiteY41" fmla="*/ 344130 h 1140679"/>
              <a:gd name="connsiteX42" fmla="*/ 54147 w 486835"/>
              <a:gd name="connsiteY42" fmla="*/ 0 h 1140679"/>
              <a:gd name="connsiteX43" fmla="*/ 54145 w 486835"/>
              <a:gd name="connsiteY43" fmla="*/ 0 h 1140679"/>
              <a:gd name="connsiteX44" fmla="*/ 0 w 486835"/>
              <a:gd name="connsiteY44" fmla="*/ 54145 h 1140679"/>
              <a:gd name="connsiteX45" fmla="*/ 54145 w 486835"/>
              <a:gd name="connsiteY45" fmla="*/ 108290 h 1140679"/>
              <a:gd name="connsiteX46" fmla="*/ 54147 w 486835"/>
              <a:gd name="connsiteY46" fmla="*/ 108290 h 1140679"/>
              <a:gd name="connsiteX47" fmla="*/ 108292 w 486835"/>
              <a:gd name="connsiteY47" fmla="*/ 54145 h 1140679"/>
              <a:gd name="connsiteX48" fmla="*/ 54147 w 486835"/>
              <a:gd name="connsiteY48" fmla="*/ 0 h 1140679"/>
              <a:gd name="connsiteX49" fmla="*/ 432690 w 486835"/>
              <a:gd name="connsiteY49" fmla="*/ 0 h 1140679"/>
              <a:gd name="connsiteX50" fmla="*/ 432688 w 486835"/>
              <a:gd name="connsiteY50" fmla="*/ 0 h 1140679"/>
              <a:gd name="connsiteX51" fmla="*/ 378543 w 486835"/>
              <a:gd name="connsiteY51" fmla="*/ 54145 h 1140679"/>
              <a:gd name="connsiteX52" fmla="*/ 432688 w 486835"/>
              <a:gd name="connsiteY52" fmla="*/ 108290 h 1140679"/>
              <a:gd name="connsiteX53" fmla="*/ 432690 w 486835"/>
              <a:gd name="connsiteY53" fmla="*/ 108290 h 1140679"/>
              <a:gd name="connsiteX54" fmla="*/ 486835 w 486835"/>
              <a:gd name="connsiteY54" fmla="*/ 54145 h 1140679"/>
              <a:gd name="connsiteX55" fmla="*/ 432690 w 486835"/>
              <a:gd name="connsiteY55" fmla="*/ 0 h 1140679"/>
            </a:gdLst>
            <a:rect l="l" t="t" r="r" b="b"/>
            <a:pathLst>
              <a:path w="486835" h="1140679">
                <a:moveTo>
                  <a:pt x="54147" y="1032389"/>
                </a:moveTo>
                <a:lnTo>
                  <a:pt x="54145" y="1032389"/>
                </a:lnTo>
                <a:cubicBezTo>
                  <a:pt x="24242" y="1032389"/>
                  <a:pt x="0" y="1056631"/>
                  <a:pt x="0" y="1086534"/>
                </a:cubicBezTo>
                <a:cubicBezTo>
                  <a:pt x="0" y="1116437"/>
                  <a:pt x="24242" y="1140679"/>
                  <a:pt x="54145" y="1140679"/>
                </a:cubicBezTo>
                <a:lnTo>
                  <a:pt x="54147" y="1140679"/>
                </a:lnTo>
                <a:cubicBezTo>
                  <a:pt x="84050" y="1140679"/>
                  <a:pt x="108292" y="1116437"/>
                  <a:pt x="108292" y="1086534"/>
                </a:cubicBezTo>
                <a:cubicBezTo>
                  <a:pt x="108292" y="1056631"/>
                  <a:pt x="84050" y="1032389"/>
                  <a:pt x="54147" y="1032389"/>
                </a:cubicBezTo>
                <a:close/>
                <a:moveTo>
                  <a:pt x="432690" y="1032389"/>
                </a:moveTo>
                <a:lnTo>
                  <a:pt x="432688" y="1032389"/>
                </a:lnTo>
                <a:cubicBezTo>
                  <a:pt x="402785" y="1032389"/>
                  <a:pt x="378543" y="1056631"/>
                  <a:pt x="378543" y="1086534"/>
                </a:cubicBezTo>
                <a:cubicBezTo>
                  <a:pt x="378543" y="1116437"/>
                  <a:pt x="402785" y="1140679"/>
                  <a:pt x="432688" y="1140679"/>
                </a:cubicBezTo>
                <a:lnTo>
                  <a:pt x="432690" y="1140679"/>
                </a:lnTo>
                <a:cubicBezTo>
                  <a:pt x="462593" y="1140679"/>
                  <a:pt x="486835" y="1116437"/>
                  <a:pt x="486835" y="1086534"/>
                </a:cubicBezTo>
                <a:cubicBezTo>
                  <a:pt x="486835" y="1056631"/>
                  <a:pt x="462593" y="1032389"/>
                  <a:pt x="432690" y="1032389"/>
                </a:cubicBezTo>
                <a:close/>
                <a:moveTo>
                  <a:pt x="54147" y="688260"/>
                </a:moveTo>
                <a:lnTo>
                  <a:pt x="54145" y="688260"/>
                </a:lnTo>
                <a:cubicBezTo>
                  <a:pt x="24242" y="688260"/>
                  <a:pt x="0" y="712502"/>
                  <a:pt x="0" y="742405"/>
                </a:cubicBezTo>
                <a:cubicBezTo>
                  <a:pt x="0" y="772308"/>
                  <a:pt x="24242" y="796550"/>
                  <a:pt x="54145" y="796550"/>
                </a:cubicBezTo>
                <a:lnTo>
                  <a:pt x="54147" y="796550"/>
                </a:lnTo>
                <a:cubicBezTo>
                  <a:pt x="84050" y="796550"/>
                  <a:pt x="108292" y="772308"/>
                  <a:pt x="108292" y="742405"/>
                </a:cubicBezTo>
                <a:cubicBezTo>
                  <a:pt x="108292" y="712502"/>
                  <a:pt x="84050" y="688260"/>
                  <a:pt x="54147" y="688260"/>
                </a:cubicBezTo>
                <a:close/>
                <a:moveTo>
                  <a:pt x="432690" y="688260"/>
                </a:moveTo>
                <a:lnTo>
                  <a:pt x="432688" y="688260"/>
                </a:lnTo>
                <a:cubicBezTo>
                  <a:pt x="402785" y="688260"/>
                  <a:pt x="378543" y="712502"/>
                  <a:pt x="378543" y="742405"/>
                </a:cubicBezTo>
                <a:cubicBezTo>
                  <a:pt x="378543" y="772308"/>
                  <a:pt x="402785" y="796550"/>
                  <a:pt x="432688" y="796550"/>
                </a:cubicBezTo>
                <a:lnTo>
                  <a:pt x="432690" y="796550"/>
                </a:lnTo>
                <a:cubicBezTo>
                  <a:pt x="462593" y="796550"/>
                  <a:pt x="486835" y="772308"/>
                  <a:pt x="486835" y="742405"/>
                </a:cubicBezTo>
                <a:cubicBezTo>
                  <a:pt x="486835" y="712502"/>
                  <a:pt x="462593" y="688260"/>
                  <a:pt x="432690" y="688260"/>
                </a:cubicBezTo>
                <a:close/>
                <a:moveTo>
                  <a:pt x="54147" y="344130"/>
                </a:moveTo>
                <a:lnTo>
                  <a:pt x="54145" y="344130"/>
                </a:lnTo>
                <a:cubicBezTo>
                  <a:pt x="24242" y="344130"/>
                  <a:pt x="0" y="368372"/>
                  <a:pt x="0" y="398275"/>
                </a:cubicBezTo>
                <a:cubicBezTo>
                  <a:pt x="0" y="428178"/>
                  <a:pt x="24242" y="452420"/>
                  <a:pt x="54145" y="452420"/>
                </a:cubicBezTo>
                <a:lnTo>
                  <a:pt x="54147" y="452420"/>
                </a:lnTo>
                <a:cubicBezTo>
                  <a:pt x="84050" y="452420"/>
                  <a:pt x="108292" y="428178"/>
                  <a:pt x="108292" y="398275"/>
                </a:cubicBezTo>
                <a:cubicBezTo>
                  <a:pt x="108292" y="368372"/>
                  <a:pt x="84050" y="344130"/>
                  <a:pt x="54147" y="344130"/>
                </a:cubicBezTo>
                <a:close/>
                <a:moveTo>
                  <a:pt x="432690" y="344130"/>
                </a:moveTo>
                <a:lnTo>
                  <a:pt x="432688" y="344130"/>
                </a:lnTo>
                <a:cubicBezTo>
                  <a:pt x="402785" y="344130"/>
                  <a:pt x="378543" y="368372"/>
                  <a:pt x="378543" y="398275"/>
                </a:cubicBezTo>
                <a:cubicBezTo>
                  <a:pt x="378543" y="428178"/>
                  <a:pt x="402785" y="452420"/>
                  <a:pt x="432688" y="452420"/>
                </a:cubicBezTo>
                <a:lnTo>
                  <a:pt x="432690" y="452420"/>
                </a:lnTo>
                <a:cubicBezTo>
                  <a:pt x="462593" y="452420"/>
                  <a:pt x="486835" y="428178"/>
                  <a:pt x="486835" y="398275"/>
                </a:cubicBezTo>
                <a:cubicBezTo>
                  <a:pt x="486835" y="368372"/>
                  <a:pt x="462593" y="344130"/>
                  <a:pt x="432690" y="344130"/>
                </a:cubicBezTo>
                <a:close/>
                <a:moveTo>
                  <a:pt x="54147" y="0"/>
                </a:moveTo>
                <a:lnTo>
                  <a:pt x="54145" y="0"/>
                </a:lnTo>
                <a:cubicBezTo>
                  <a:pt x="24242" y="0"/>
                  <a:pt x="0" y="24242"/>
                  <a:pt x="0" y="54145"/>
                </a:cubicBezTo>
                <a:cubicBezTo>
                  <a:pt x="0" y="84048"/>
                  <a:pt x="24242" y="108290"/>
                  <a:pt x="54145" y="108290"/>
                </a:cubicBezTo>
                <a:lnTo>
                  <a:pt x="54147" y="108290"/>
                </a:lnTo>
                <a:cubicBezTo>
                  <a:pt x="84050" y="108290"/>
                  <a:pt x="108292" y="84048"/>
                  <a:pt x="108292" y="54145"/>
                </a:cubicBezTo>
                <a:cubicBezTo>
                  <a:pt x="108292" y="24242"/>
                  <a:pt x="84050" y="0"/>
                  <a:pt x="54147" y="0"/>
                </a:cubicBezTo>
                <a:close/>
                <a:moveTo>
                  <a:pt x="432690" y="0"/>
                </a:moveTo>
                <a:lnTo>
                  <a:pt x="432688" y="0"/>
                </a:lnTo>
                <a:cubicBezTo>
                  <a:pt x="402785" y="0"/>
                  <a:pt x="378543" y="24242"/>
                  <a:pt x="378543" y="54145"/>
                </a:cubicBezTo>
                <a:cubicBezTo>
                  <a:pt x="378543" y="84048"/>
                  <a:pt x="402785" y="108290"/>
                  <a:pt x="432688" y="108290"/>
                </a:cubicBezTo>
                <a:lnTo>
                  <a:pt x="432690" y="108290"/>
                </a:lnTo>
                <a:cubicBezTo>
                  <a:pt x="462593" y="108290"/>
                  <a:pt x="486835" y="84048"/>
                  <a:pt x="486835" y="54145"/>
                </a:cubicBezTo>
                <a:cubicBezTo>
                  <a:pt x="486835" y="24242"/>
                  <a:pt x="462593" y="0"/>
                  <a:pt x="432690" y="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0" y="2733472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1">
            <a:off x="775160" y="0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0" y="979156"/>
            <a:ext cx="4899688" cy="4899688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2319" t="0" r="31034" b="0"/>
          <a:stretch>
            <a:fillRect/>
          </a:stretch>
        </p:blipFill>
        <p:spPr>
          <a:xfrm rot="0" flipH="0" flipV="0">
            <a:off x="159425" y="1138581"/>
            <a:ext cx="4580840" cy="45808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rot="0" flipH="1" flipV="1">
            <a:off x="10616119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10616119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1">
            <a:off x="3323807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0">
            <a:off x="3621796" y="4504727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-375583" y="787940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1535650"/>
            <a:ext cx="3116603" cy="4411925"/>
          </a:xfrm>
          <a:prstGeom prst="roundRect">
            <a:avLst>
              <a:gd name="adj" fmla="val 360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0">
            <a:off x="1105414" y="2142350"/>
            <a:ext cx="3559719" cy="3198525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355600" dir="2700000" sx="100000" sy="100000" kx="0" ky="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553431" y="2712720"/>
            <a:ext cx="2663687" cy="2415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介绍内勤工作中的客户服务标准和流程，如响应时间、服务质量等。
分析这些标准和流程如何帮助提升客户满意度和忠诚度。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 flipV="0">
            <a:off x="4305695" y="4976501"/>
            <a:ext cx="329916" cy="329916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078284" y="1677798"/>
            <a:ext cx="617400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客户服务实施情况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078285" y="2019471"/>
            <a:ext cx="6172812" cy="16124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描述本年度客户服务的具体实施情况，包括服务案例和客户反馈。
分析客户服务对提升客户体验和维护客户关系的作用。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078285" y="4155886"/>
            <a:ext cx="6172812" cy="16124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根据年度工作总结，提出客户服务的改进计划和措施。
讨论如何通过流程优化、培训等手段，进一步提升客户服务质量。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078284" y="3846683"/>
            <a:ext cx="617400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客户服务改进计划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553431" y="2103120"/>
            <a:ext cx="2664000" cy="617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客户服务标准与流程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客户服务流程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469428" y="4055165"/>
            <a:ext cx="13118156" cy="2078935"/>
          </a:xfrm>
          <a:prstGeom prst="roundRect">
            <a:avLst>
              <a:gd name="adj" fmla="val 376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1628801"/>
            <a:ext cx="3402338" cy="34023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388481" y="1628801"/>
            <a:ext cx="3402338" cy="34023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116562" y="1628801"/>
            <a:ext cx="3402338" cy="34023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0400" y="1715656"/>
            <a:ext cx="3402338" cy="34023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67240" y="2743155"/>
            <a:ext cx="2788656" cy="2119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介绍内勤工作中的客户关系管理策略，如客户分类、个性化服务等。
分析这些策略如何帮助深化客户关系和提升客户价值。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67240" y="2453582"/>
            <a:ext cx="2788656" cy="299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客户关系管理策略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310317" y="1997634"/>
            <a:ext cx="102504" cy="10250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388481" y="1715656"/>
            <a:ext cx="3402338" cy="34023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95321" y="2743155"/>
            <a:ext cx="2788656" cy="2119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分享客户关系管理的成功案例，如客户维护活动、忠诚度计划等。
分析这些案例对提升客户满意度和忠诚度的积极影响。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95321" y="2453582"/>
            <a:ext cx="2788656" cy="299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客户关系管理实施案例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038397" y="1997634"/>
            <a:ext cx="102504" cy="10250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116562" y="1715656"/>
            <a:ext cx="3402338" cy="34023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423402" y="2743155"/>
            <a:ext cx="2788656" cy="2119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根据年度工作总结，提出客户关系管理的未来规划和展望。
讨论如何通过持续的客户关系管理，构建长期稳定的客户基础。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23402" y="2453582"/>
            <a:ext cx="2788656" cy="2997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客户关系管理的未来规划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766479" y="1997634"/>
            <a:ext cx="102504" cy="10250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客户关系管理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1" flipV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8067472" y="2733472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897282" y="5900739"/>
            <a:ext cx="1141570" cy="360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594306" y="5900739"/>
            <a:ext cx="1391792" cy="360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5900739"/>
            <a:ext cx="1141570" cy="360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131364" y="5900739"/>
            <a:ext cx="1391792" cy="3600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 flipH="0" flipV="0">
            <a:off x="1682499" y="5928141"/>
            <a:ext cx="233463" cy="305196"/>
          </a:xfrm>
          <a:prstGeom prst="upArrow">
            <a:avLst>
              <a:gd name="adj1" fmla="val 39120"/>
              <a:gd name="adj2" fmla="val 84452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0" flipV="0">
            <a:off x="4437400" y="5928141"/>
            <a:ext cx="233463" cy="305196"/>
          </a:xfrm>
          <a:prstGeom prst="upArrow">
            <a:avLst>
              <a:gd name="adj1" fmla="val 39120"/>
              <a:gd name="adj2" fmla="val 84452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09943" y="4951076"/>
            <a:ext cx="4891960" cy="572364"/>
          </a:xfrm>
          <a:prstGeom prst="parallelogram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36924" y="1797614"/>
            <a:ext cx="5880227" cy="2842383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45720" rIns="3600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91117" y="1028700"/>
            <a:ext cx="1950488" cy="24220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1560" y="5079621"/>
            <a:ext cx="2891453" cy="3152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940339" y="5917672"/>
            <a:ext cx="951056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AiPPT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787559" y="5917672"/>
            <a:ext cx="1142468" cy="360000"/>
          </a:xfrm>
          <a:prstGeom prst="roundRect">
            <a:avLst>
              <a:gd name="adj" fmla="val 50000"/>
            </a:avLst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20XX.X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23900" y="5917672"/>
            <a:ext cx="1141570" cy="36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汇报人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194864" y="5917672"/>
            <a:ext cx="1391792" cy="36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汇报时间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1">
            <a:off x="7292312" y="0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292312" y="1017256"/>
            <a:ext cx="4899688" cy="4899688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0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21975" t="0" r="21975" b="0"/>
          <a:stretch>
            <a:fillRect/>
          </a:stretch>
        </p:blipFill>
        <p:spPr>
          <a:xfrm rot="0" flipH="0" flipV="0">
            <a:off x="7477137" y="1189381"/>
            <a:ext cx="4580840" cy="45808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" name="标题 1"/>
          <p:cNvSpPr txBox="1"/>
          <p:nvPr/>
        </p:nvSpPr>
        <p:spPr>
          <a:xfrm rot="0" flipH="0" flipV="1">
            <a:off x="1" y="0"/>
            <a:ext cx="1303506" cy="1303506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" y="5554494"/>
            <a:ext cx="1303506" cy="1303506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1">
            <a:off x="7292312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0">
            <a:off x="10616119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994323" y="4504727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0991702" y="787940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7" name="标题 1"/>
          <p:cNvCxnSpPr/>
          <p:nvPr/>
        </p:nvCxnSpPr>
        <p:spPr>
          <a:xfrm rot="0" flipH="0" flipV="0">
            <a:off x="3602182" y="5237258"/>
            <a:ext cx="1704109" cy="0"/>
          </a:xfrm>
          <a:prstGeom prst="straightConnector1">
            <a:avLst/>
          </a:prstGeom>
          <a:noFill/>
          <a:ln w="6350" cap="sq">
            <a:solidFill>
              <a:schemeClr val="bg1"/>
            </a:solidFill>
            <a:miter/>
            <a:tailEnd type="triangle"/>
          </a:ln>
        </p:spPr>
      </p:cxn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698262" flipH="0" flipV="0">
            <a:off x="5726348" y="-3342939"/>
            <a:ext cx="3113562" cy="6685878"/>
          </a:xfrm>
          <a:custGeom>
            <a:avLst/>
            <a:gdLst>
              <a:gd name="connsiteX0" fmla="*/ 0 w 3113562"/>
              <a:gd name="connsiteY0" fmla="*/ 0 h 6685878"/>
              <a:gd name="connsiteX1" fmla="*/ 3113562 w 3113562"/>
              <a:gd name="connsiteY1" fmla="*/ 6685878 h 6685878"/>
              <a:gd name="connsiteX2" fmla="*/ 477375 w 3113562"/>
              <a:gd name="connsiteY2" fmla="*/ 6685878 h 6685878"/>
              <a:gd name="connsiteX3" fmla="*/ 0 w 3113562"/>
              <a:gd name="connsiteY3" fmla="*/ 6208503 h 6685878"/>
            </a:gdLst>
            <a:rect l="l" t="t" r="r" b="b"/>
            <a:pathLst>
              <a:path w="3113562" h="6685878">
                <a:moveTo>
                  <a:pt x="0" y="0"/>
                </a:moveTo>
                <a:lnTo>
                  <a:pt x="3113562" y="6685878"/>
                </a:lnTo>
                <a:lnTo>
                  <a:pt x="477375" y="6685878"/>
                </a:lnTo>
                <a:cubicBezTo>
                  <a:pt x="213728" y="6685878"/>
                  <a:pt x="0" y="6472150"/>
                  <a:pt x="0" y="6208503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7698262" flipH="0" flipV="0">
            <a:off x="5158508" y="-223444"/>
            <a:ext cx="8736522" cy="7601946"/>
          </a:xfrm>
          <a:custGeom>
            <a:avLst/>
            <a:gdLst>
              <a:gd name="connsiteX0" fmla="*/ 6544614 w 8736522"/>
              <a:gd name="connsiteY0" fmla="*/ 0 h 7601946"/>
              <a:gd name="connsiteX1" fmla="*/ 8736522 w 8736522"/>
              <a:gd name="connsiteY1" fmla="*/ 4706772 h 7601946"/>
              <a:gd name="connsiteX2" fmla="*/ 2519599 w 8736522"/>
              <a:gd name="connsiteY2" fmla="*/ 7601946 h 7601946"/>
              <a:gd name="connsiteX3" fmla="*/ 0 w 8736522"/>
              <a:gd name="connsiteY3" fmla="*/ 2191510 h 7601946"/>
              <a:gd name="connsiteX4" fmla="*/ 0 w 8736522"/>
              <a:gd name="connsiteY4" fmla="*/ 477376 h 7601946"/>
              <a:gd name="connsiteX5" fmla="*/ 477375 w 8736522"/>
              <a:gd name="connsiteY5" fmla="*/ 1 h 7601946"/>
            </a:gdLst>
            <a:rect l="l" t="t" r="r" b="b"/>
            <a:pathLst>
              <a:path w="8736522" h="7601946">
                <a:moveTo>
                  <a:pt x="6544614" y="0"/>
                </a:moveTo>
                <a:lnTo>
                  <a:pt x="8736522" y="4706772"/>
                </a:lnTo>
                <a:lnTo>
                  <a:pt x="2519599" y="7601946"/>
                </a:lnTo>
                <a:lnTo>
                  <a:pt x="0" y="2191510"/>
                </a:lnTo>
                <a:lnTo>
                  <a:pt x="0" y="477376"/>
                </a:lnTo>
                <a:cubicBezTo>
                  <a:pt x="0" y="213728"/>
                  <a:pt x="213728" y="0"/>
                  <a:pt x="477375" y="1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7698262" flipH="0" flipV="0">
            <a:off x="-115299" y="-1159843"/>
            <a:ext cx="3959252" cy="4154829"/>
          </a:xfrm>
          <a:custGeom>
            <a:avLst/>
            <a:gdLst>
              <a:gd name="connsiteX0" fmla="*/ 2024380 w 3959252"/>
              <a:gd name="connsiteY0" fmla="*/ 0 h 4154829"/>
              <a:gd name="connsiteX1" fmla="*/ 3959252 w 3959252"/>
              <a:gd name="connsiteY1" fmla="*/ 4154829 h 4154829"/>
              <a:gd name="connsiteX2" fmla="*/ 477375 w 3959252"/>
              <a:gd name="connsiteY2" fmla="*/ 4154829 h 4154829"/>
              <a:gd name="connsiteX3" fmla="*/ 0 w 3959252"/>
              <a:gd name="connsiteY3" fmla="*/ 3677454 h 4154829"/>
              <a:gd name="connsiteX4" fmla="*/ 0 w 3959252"/>
              <a:gd name="connsiteY4" fmla="*/ 942738 h 4154829"/>
            </a:gdLst>
            <a:rect l="l" t="t" r="r" b="b"/>
            <a:pathLst>
              <a:path w="3959252" h="4154829">
                <a:moveTo>
                  <a:pt x="2024380" y="0"/>
                </a:moveTo>
                <a:lnTo>
                  <a:pt x="3959252" y="4154829"/>
                </a:lnTo>
                <a:lnTo>
                  <a:pt x="477375" y="4154829"/>
                </a:lnTo>
                <a:cubicBezTo>
                  <a:pt x="213728" y="4154829"/>
                  <a:pt x="0" y="3941101"/>
                  <a:pt x="0" y="3677454"/>
                </a:cubicBezTo>
                <a:lnTo>
                  <a:pt x="0" y="942738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7698262" flipH="0" flipV="0">
            <a:off x="-71588" y="-1149295"/>
            <a:ext cx="3779526" cy="4025433"/>
          </a:xfrm>
          <a:custGeom>
            <a:avLst/>
            <a:gdLst>
              <a:gd name="connsiteX0" fmla="*/ 1904912 w 3779526"/>
              <a:gd name="connsiteY0" fmla="*/ 0 h 4025433"/>
              <a:gd name="connsiteX1" fmla="*/ 3779526 w 3779526"/>
              <a:gd name="connsiteY1" fmla="*/ 4025433 h 4025433"/>
              <a:gd name="connsiteX2" fmla="*/ 477375 w 3779526"/>
              <a:gd name="connsiteY2" fmla="*/ 4025433 h 4025433"/>
              <a:gd name="connsiteX3" fmla="*/ 0 w 3779526"/>
              <a:gd name="connsiteY3" fmla="*/ 3548058 h 4025433"/>
              <a:gd name="connsiteX4" fmla="*/ 0 w 3779526"/>
              <a:gd name="connsiteY4" fmla="*/ 887103 h 4025433"/>
            </a:gdLst>
            <a:rect l="l" t="t" r="r" b="b"/>
            <a:pathLst>
              <a:path w="3779526" h="4025433">
                <a:moveTo>
                  <a:pt x="1904912" y="0"/>
                </a:moveTo>
                <a:lnTo>
                  <a:pt x="3779526" y="4025433"/>
                </a:lnTo>
                <a:lnTo>
                  <a:pt x="477375" y="4025433"/>
                </a:lnTo>
                <a:cubicBezTo>
                  <a:pt x="213728" y="4025433"/>
                  <a:pt x="0" y="3811705"/>
                  <a:pt x="0" y="3548058"/>
                </a:cubicBezTo>
                <a:lnTo>
                  <a:pt x="0" y="887103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698262" flipH="0" flipV="0">
            <a:off x="381698" y="5725082"/>
            <a:ext cx="806454" cy="2107290"/>
          </a:xfrm>
          <a:custGeom>
            <a:avLst/>
            <a:gdLst>
              <a:gd name="connsiteX0" fmla="*/ 806454 w 806454"/>
              <a:gd name="connsiteY0" fmla="*/ 0 h 2107290"/>
              <a:gd name="connsiteX1" fmla="*/ 806454 w 806454"/>
              <a:gd name="connsiteY1" fmla="*/ 2107290 h 2107290"/>
              <a:gd name="connsiteX2" fmla="*/ 0 w 806454"/>
              <a:gd name="connsiteY2" fmla="*/ 375560 h 2107290"/>
            </a:gdLst>
            <a:rect l="l" t="t" r="r" b="b"/>
            <a:pathLst>
              <a:path w="806454" h="2107290">
                <a:moveTo>
                  <a:pt x="806454" y="0"/>
                </a:moveTo>
                <a:lnTo>
                  <a:pt x="806454" y="2107290"/>
                </a:lnTo>
                <a:lnTo>
                  <a:pt x="0" y="37556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7698262" flipH="0" flipV="0">
            <a:off x="5267125" y="-200964"/>
            <a:ext cx="8642234" cy="7510230"/>
          </a:xfrm>
          <a:custGeom>
            <a:avLst/>
            <a:gdLst>
              <a:gd name="connsiteX0" fmla="*/ 6493038 w 8642234"/>
              <a:gd name="connsiteY0" fmla="*/ 0 h 7510230"/>
              <a:gd name="connsiteX1" fmla="*/ 8642234 w 8642234"/>
              <a:gd name="connsiteY1" fmla="*/ 4615057 h 7510230"/>
              <a:gd name="connsiteX2" fmla="*/ 2425311 w 8642234"/>
              <a:gd name="connsiteY2" fmla="*/ 7510230 h 7510230"/>
              <a:gd name="connsiteX3" fmla="*/ 0 w 8642234"/>
              <a:gd name="connsiteY3" fmla="*/ 2302262 h 7510230"/>
              <a:gd name="connsiteX4" fmla="*/ 0 w 8642234"/>
              <a:gd name="connsiteY4" fmla="*/ 477376 h 7510230"/>
              <a:gd name="connsiteX5" fmla="*/ 477375 w 8642234"/>
              <a:gd name="connsiteY5" fmla="*/ 1 h 7510230"/>
            </a:gdLst>
            <a:rect l="l" t="t" r="r" b="b"/>
            <a:pathLst>
              <a:path w="8642234" h="7510230">
                <a:moveTo>
                  <a:pt x="6493038" y="0"/>
                </a:moveTo>
                <a:lnTo>
                  <a:pt x="8642234" y="4615057"/>
                </a:lnTo>
                <a:lnTo>
                  <a:pt x="2425311" y="7510230"/>
                </a:lnTo>
                <a:lnTo>
                  <a:pt x="0" y="2302262"/>
                </a:lnTo>
                <a:lnTo>
                  <a:pt x="0" y="477376"/>
                </a:lnTo>
                <a:cubicBezTo>
                  <a:pt x="0" y="213728"/>
                  <a:pt x="213728" y="0"/>
                  <a:pt x="477375" y="1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8020845" flipH="1" flipV="0">
            <a:off x="6873159" y="1596760"/>
            <a:ext cx="6762056" cy="3806812"/>
          </a:xfrm>
          <a:custGeom>
            <a:avLst/>
            <a:gdLst>
              <a:gd name="connsiteX0" fmla="*/ 439486 w 6762056"/>
              <a:gd name="connsiteY0" fmla="*/ 0 h 3806812"/>
              <a:gd name="connsiteX1" fmla="*/ 0 w 6762056"/>
              <a:gd name="connsiteY1" fmla="*/ 750664 h 3806812"/>
              <a:gd name="connsiteX2" fmla="*/ 5704374 w 6762056"/>
              <a:gd name="connsiteY2" fmla="*/ 750664 h 3806812"/>
              <a:gd name="connsiteX3" fmla="*/ 6157639 w 6762056"/>
              <a:gd name="connsiteY3" fmla="*/ 1203929 h 3806812"/>
              <a:gd name="connsiteX4" fmla="*/ 6157639 w 6762056"/>
              <a:gd name="connsiteY4" fmla="*/ 3806812 h 3806812"/>
              <a:gd name="connsiteX5" fmla="*/ 6762056 w 6762056"/>
              <a:gd name="connsiteY5" fmla="*/ 2774439 h 3806812"/>
              <a:gd name="connsiteX6" fmla="*/ 6762056 w 6762056"/>
              <a:gd name="connsiteY6" fmla="*/ 453265 h 3806812"/>
              <a:gd name="connsiteX7" fmla="*/ 6308791 w 6762056"/>
              <a:gd name="connsiteY7" fmla="*/ 0 h 3806812"/>
            </a:gdLst>
            <a:rect l="l" t="t" r="r" b="b"/>
            <a:pathLst>
              <a:path w="6762056" h="3806812">
                <a:moveTo>
                  <a:pt x="439486" y="0"/>
                </a:moveTo>
                <a:lnTo>
                  <a:pt x="0" y="750664"/>
                </a:lnTo>
                <a:lnTo>
                  <a:pt x="5704374" y="750664"/>
                </a:lnTo>
                <a:cubicBezTo>
                  <a:pt x="5954705" y="750663"/>
                  <a:pt x="6157639" y="953598"/>
                  <a:pt x="6157639" y="1203929"/>
                </a:cubicBezTo>
                <a:lnTo>
                  <a:pt x="6157639" y="3806812"/>
                </a:lnTo>
                <a:lnTo>
                  <a:pt x="6762056" y="2774439"/>
                </a:lnTo>
                <a:lnTo>
                  <a:pt x="6762056" y="453265"/>
                </a:lnTo>
                <a:cubicBezTo>
                  <a:pt x="6762056" y="202934"/>
                  <a:pt x="6559122" y="0"/>
                  <a:pt x="6308791" y="0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 w="12700" cap="flat">
            <a:noFill/>
            <a:miter/>
          </a:ln>
          <a:effectLst>
            <a:outerShdw dist="0" blurRad="127000" dir="0" sx="102000" sy="102000" kx="0" ky="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77202" y="742073"/>
            <a:ext cx="2032000" cy="11176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347628" y="873126"/>
            <a:ext cx="817439" cy="817439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426704" y="937868"/>
            <a:ext cx="668888" cy="66888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dist="165100" blurRad="203200" dir="2700000" sx="100000" sy="100000" kx="0" ky="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543147" y="1063468"/>
            <a:ext cx="4191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347629" y="1873635"/>
            <a:ext cx="821674" cy="821674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450245" y="1985752"/>
            <a:ext cx="612204" cy="612204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dist="165100" blurRad="203200" dir="2700000" sx="100000" sy="100000" kx="0" ky="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533339" y="2096275"/>
            <a:ext cx="4826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347628" y="2921440"/>
            <a:ext cx="817439" cy="817439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450245" y="3033558"/>
            <a:ext cx="612204" cy="612204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dist="165100" blurRad="203200" dir="2700000" sx="100000" sy="100000" kx="0" ky="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536015" y="3144081"/>
            <a:ext cx="4826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347628" y="4004562"/>
            <a:ext cx="817439" cy="817439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450245" y="4116680"/>
            <a:ext cx="612204" cy="612204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dist="165100" blurRad="203200" dir="2700000" sx="100000" sy="100000" kx="0" ky="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536015" y="4227203"/>
            <a:ext cx="4826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cxnSp>
        <p:nvCxnSpPr>
          <p:cNvPr id="23" name="标题 1"/>
          <p:cNvCxnSpPr/>
          <p:nvPr/>
        </p:nvCxnSpPr>
        <p:spPr>
          <a:xfrm rot="0" flipH="0" flipV="1">
            <a:off x="6470451" y="425086"/>
            <a:ext cx="751619" cy="1550873"/>
          </a:xfrm>
          <a:prstGeom prst="line">
            <a:avLst/>
          </a:prstGeom>
          <a:noFill/>
          <a:ln w="6350" cap="sq">
            <a:solidFill>
              <a:schemeClr val="accent2"/>
            </a:solidFill>
            <a:miter/>
          </a:ln>
        </p:spPr>
      </p:cxnSp>
      <p:cxnSp>
        <p:nvCxnSpPr>
          <p:cNvPr id="24" name="标题 1"/>
          <p:cNvCxnSpPr/>
          <p:nvPr/>
        </p:nvCxnSpPr>
        <p:spPr>
          <a:xfrm rot="0" flipH="0" flipV="1">
            <a:off x="5090587" y="1766249"/>
            <a:ext cx="1760252" cy="3704183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sp>
        <p:nvSpPr>
          <p:cNvPr id="25" name="标题 1"/>
          <p:cNvSpPr txBox="1"/>
          <p:nvPr/>
        </p:nvSpPr>
        <p:spPr>
          <a:xfrm rot="0" flipH="0" flipV="0">
            <a:off x="11726588" y="196822"/>
            <a:ext cx="228264" cy="22826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/>
          </a:ln>
          <a:effectLst>
            <a:outerShdw dist="165100" blurRad="203200" dir="2700000" sx="100000" sy="100000" kx="0" ky="0" algn="tl" rotWithShape="0">
              <a:schemeClr val="accent2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1559348" y="6554463"/>
            <a:ext cx="99263" cy="992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11727953" y="6554463"/>
            <a:ext cx="99263" cy="99263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1896559" y="6554463"/>
            <a:ext cx="99263" cy="99263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7347628" y="5060384"/>
            <a:ext cx="817439" cy="817439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7450245" y="5172502"/>
            <a:ext cx="612204" cy="612204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dist="165100" blurRad="203200" dir="2700000" sx="100000" sy="100000" kx="0" ky="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7536015" y="5283025"/>
            <a:ext cx="4826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05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8646486" y="745017"/>
            <a:ext cx="2965827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A6BFF">
                        <a:alpha val="100000"/>
                      </a:srgbClr>
                    </a:gs>
                    <a:gs pos="100000">
                      <a:srgbClr val="004FC7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工作概述与回顾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8646486" y="1785658"/>
            <a:ext cx="2965827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A6BFF">
                        <a:alpha val="100000"/>
                      </a:srgbClr>
                    </a:gs>
                    <a:gs pos="100000">
                      <a:srgbClr val="004FC7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团队建设与协作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8646486" y="2833464"/>
            <a:ext cx="2965827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A6BFF">
                        <a:alpha val="100000"/>
                      </a:srgbClr>
                    </a:gs>
                    <a:gs pos="100000">
                      <a:srgbClr val="004FC7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质量控制与风险管理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0" flipH="0" flipV="0">
            <a:off x="8646488" y="3916586"/>
            <a:ext cx="3012124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A6BFF">
                        <a:alpha val="100000"/>
                      </a:srgbClr>
                    </a:gs>
                    <a:gs pos="100000">
                      <a:srgbClr val="004FC7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技术应用与创新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8646488" y="4930139"/>
            <a:ext cx="3012124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A6BFF">
                        <a:alpha val="100000"/>
                      </a:srgbClr>
                    </a:gs>
                    <a:gs pos="100000">
                      <a:srgbClr val="004FC7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客户服务与关系管理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2326802" y="1586353"/>
            <a:ext cx="9184262" cy="3938145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849461" y="1333501"/>
            <a:ext cx="2500379" cy="56257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949993" y="4747226"/>
            <a:ext cx="5184000" cy="479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949993" y="2909383"/>
            <a:ext cx="5212391" cy="17782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工作概述与回顾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949993" y="1130301"/>
            <a:ext cx="1630678" cy="1789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12525" y="1492210"/>
            <a:ext cx="1974250" cy="24515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054077" y="4806806"/>
            <a:ext cx="4961055" cy="36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+—————————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0">
            <a:off x="9567838" y="1846973"/>
            <a:ext cx="486835" cy="1140679"/>
          </a:xfrm>
          <a:custGeom>
            <a:avLst/>
            <a:gdLst>
              <a:gd name="connsiteX0" fmla="*/ 54147 w 486835"/>
              <a:gd name="connsiteY0" fmla="*/ 1032389 h 1140679"/>
              <a:gd name="connsiteX1" fmla="*/ 54145 w 486835"/>
              <a:gd name="connsiteY1" fmla="*/ 1032389 h 1140679"/>
              <a:gd name="connsiteX2" fmla="*/ 0 w 486835"/>
              <a:gd name="connsiteY2" fmla="*/ 1086534 h 1140679"/>
              <a:gd name="connsiteX3" fmla="*/ 54145 w 486835"/>
              <a:gd name="connsiteY3" fmla="*/ 1140679 h 1140679"/>
              <a:gd name="connsiteX4" fmla="*/ 54147 w 486835"/>
              <a:gd name="connsiteY4" fmla="*/ 1140679 h 1140679"/>
              <a:gd name="connsiteX5" fmla="*/ 108292 w 486835"/>
              <a:gd name="connsiteY5" fmla="*/ 1086534 h 1140679"/>
              <a:gd name="connsiteX6" fmla="*/ 54147 w 486835"/>
              <a:gd name="connsiteY6" fmla="*/ 1032389 h 1140679"/>
              <a:gd name="connsiteX7" fmla="*/ 432690 w 486835"/>
              <a:gd name="connsiteY7" fmla="*/ 1032389 h 1140679"/>
              <a:gd name="connsiteX8" fmla="*/ 432688 w 486835"/>
              <a:gd name="connsiteY8" fmla="*/ 1032389 h 1140679"/>
              <a:gd name="connsiteX9" fmla="*/ 378543 w 486835"/>
              <a:gd name="connsiteY9" fmla="*/ 1086534 h 1140679"/>
              <a:gd name="connsiteX10" fmla="*/ 432688 w 486835"/>
              <a:gd name="connsiteY10" fmla="*/ 1140679 h 1140679"/>
              <a:gd name="connsiteX11" fmla="*/ 432690 w 486835"/>
              <a:gd name="connsiteY11" fmla="*/ 1140679 h 1140679"/>
              <a:gd name="connsiteX12" fmla="*/ 486835 w 486835"/>
              <a:gd name="connsiteY12" fmla="*/ 1086534 h 1140679"/>
              <a:gd name="connsiteX13" fmla="*/ 432690 w 486835"/>
              <a:gd name="connsiteY13" fmla="*/ 1032389 h 1140679"/>
              <a:gd name="connsiteX14" fmla="*/ 54147 w 486835"/>
              <a:gd name="connsiteY14" fmla="*/ 688260 h 1140679"/>
              <a:gd name="connsiteX15" fmla="*/ 54145 w 486835"/>
              <a:gd name="connsiteY15" fmla="*/ 688260 h 1140679"/>
              <a:gd name="connsiteX16" fmla="*/ 0 w 486835"/>
              <a:gd name="connsiteY16" fmla="*/ 742405 h 1140679"/>
              <a:gd name="connsiteX17" fmla="*/ 54145 w 486835"/>
              <a:gd name="connsiteY17" fmla="*/ 796550 h 1140679"/>
              <a:gd name="connsiteX18" fmla="*/ 54147 w 486835"/>
              <a:gd name="connsiteY18" fmla="*/ 796550 h 1140679"/>
              <a:gd name="connsiteX19" fmla="*/ 108292 w 486835"/>
              <a:gd name="connsiteY19" fmla="*/ 742405 h 1140679"/>
              <a:gd name="connsiteX20" fmla="*/ 54147 w 486835"/>
              <a:gd name="connsiteY20" fmla="*/ 688260 h 1140679"/>
              <a:gd name="connsiteX21" fmla="*/ 432690 w 486835"/>
              <a:gd name="connsiteY21" fmla="*/ 688260 h 1140679"/>
              <a:gd name="connsiteX22" fmla="*/ 432688 w 486835"/>
              <a:gd name="connsiteY22" fmla="*/ 688260 h 1140679"/>
              <a:gd name="connsiteX23" fmla="*/ 378543 w 486835"/>
              <a:gd name="connsiteY23" fmla="*/ 742405 h 1140679"/>
              <a:gd name="connsiteX24" fmla="*/ 432688 w 486835"/>
              <a:gd name="connsiteY24" fmla="*/ 796550 h 1140679"/>
              <a:gd name="connsiteX25" fmla="*/ 432690 w 486835"/>
              <a:gd name="connsiteY25" fmla="*/ 796550 h 1140679"/>
              <a:gd name="connsiteX26" fmla="*/ 486835 w 486835"/>
              <a:gd name="connsiteY26" fmla="*/ 742405 h 1140679"/>
              <a:gd name="connsiteX27" fmla="*/ 432690 w 486835"/>
              <a:gd name="connsiteY27" fmla="*/ 688260 h 1140679"/>
              <a:gd name="connsiteX28" fmla="*/ 54147 w 486835"/>
              <a:gd name="connsiteY28" fmla="*/ 344130 h 1140679"/>
              <a:gd name="connsiteX29" fmla="*/ 54145 w 486835"/>
              <a:gd name="connsiteY29" fmla="*/ 344130 h 1140679"/>
              <a:gd name="connsiteX30" fmla="*/ 0 w 486835"/>
              <a:gd name="connsiteY30" fmla="*/ 398275 h 1140679"/>
              <a:gd name="connsiteX31" fmla="*/ 54145 w 486835"/>
              <a:gd name="connsiteY31" fmla="*/ 452420 h 1140679"/>
              <a:gd name="connsiteX32" fmla="*/ 54147 w 486835"/>
              <a:gd name="connsiteY32" fmla="*/ 452420 h 1140679"/>
              <a:gd name="connsiteX33" fmla="*/ 108292 w 486835"/>
              <a:gd name="connsiteY33" fmla="*/ 398275 h 1140679"/>
              <a:gd name="connsiteX34" fmla="*/ 54147 w 486835"/>
              <a:gd name="connsiteY34" fmla="*/ 344130 h 1140679"/>
              <a:gd name="connsiteX35" fmla="*/ 432690 w 486835"/>
              <a:gd name="connsiteY35" fmla="*/ 344130 h 1140679"/>
              <a:gd name="connsiteX36" fmla="*/ 432688 w 486835"/>
              <a:gd name="connsiteY36" fmla="*/ 344130 h 1140679"/>
              <a:gd name="connsiteX37" fmla="*/ 378543 w 486835"/>
              <a:gd name="connsiteY37" fmla="*/ 398275 h 1140679"/>
              <a:gd name="connsiteX38" fmla="*/ 432688 w 486835"/>
              <a:gd name="connsiteY38" fmla="*/ 452420 h 1140679"/>
              <a:gd name="connsiteX39" fmla="*/ 432690 w 486835"/>
              <a:gd name="connsiteY39" fmla="*/ 452420 h 1140679"/>
              <a:gd name="connsiteX40" fmla="*/ 486835 w 486835"/>
              <a:gd name="connsiteY40" fmla="*/ 398275 h 1140679"/>
              <a:gd name="connsiteX41" fmla="*/ 432690 w 486835"/>
              <a:gd name="connsiteY41" fmla="*/ 344130 h 1140679"/>
              <a:gd name="connsiteX42" fmla="*/ 54147 w 486835"/>
              <a:gd name="connsiteY42" fmla="*/ 0 h 1140679"/>
              <a:gd name="connsiteX43" fmla="*/ 54145 w 486835"/>
              <a:gd name="connsiteY43" fmla="*/ 0 h 1140679"/>
              <a:gd name="connsiteX44" fmla="*/ 0 w 486835"/>
              <a:gd name="connsiteY44" fmla="*/ 54145 h 1140679"/>
              <a:gd name="connsiteX45" fmla="*/ 54145 w 486835"/>
              <a:gd name="connsiteY45" fmla="*/ 108290 h 1140679"/>
              <a:gd name="connsiteX46" fmla="*/ 54147 w 486835"/>
              <a:gd name="connsiteY46" fmla="*/ 108290 h 1140679"/>
              <a:gd name="connsiteX47" fmla="*/ 108292 w 486835"/>
              <a:gd name="connsiteY47" fmla="*/ 54145 h 1140679"/>
              <a:gd name="connsiteX48" fmla="*/ 54147 w 486835"/>
              <a:gd name="connsiteY48" fmla="*/ 0 h 1140679"/>
              <a:gd name="connsiteX49" fmla="*/ 432690 w 486835"/>
              <a:gd name="connsiteY49" fmla="*/ 0 h 1140679"/>
              <a:gd name="connsiteX50" fmla="*/ 432688 w 486835"/>
              <a:gd name="connsiteY50" fmla="*/ 0 h 1140679"/>
              <a:gd name="connsiteX51" fmla="*/ 378543 w 486835"/>
              <a:gd name="connsiteY51" fmla="*/ 54145 h 1140679"/>
              <a:gd name="connsiteX52" fmla="*/ 432688 w 486835"/>
              <a:gd name="connsiteY52" fmla="*/ 108290 h 1140679"/>
              <a:gd name="connsiteX53" fmla="*/ 432690 w 486835"/>
              <a:gd name="connsiteY53" fmla="*/ 108290 h 1140679"/>
              <a:gd name="connsiteX54" fmla="*/ 486835 w 486835"/>
              <a:gd name="connsiteY54" fmla="*/ 54145 h 1140679"/>
              <a:gd name="connsiteX55" fmla="*/ 432690 w 486835"/>
              <a:gd name="connsiteY55" fmla="*/ 0 h 1140679"/>
            </a:gdLst>
            <a:rect l="l" t="t" r="r" b="b"/>
            <a:pathLst>
              <a:path w="486835" h="1140679">
                <a:moveTo>
                  <a:pt x="54147" y="1032389"/>
                </a:moveTo>
                <a:lnTo>
                  <a:pt x="54145" y="1032389"/>
                </a:lnTo>
                <a:cubicBezTo>
                  <a:pt x="24242" y="1032389"/>
                  <a:pt x="0" y="1056631"/>
                  <a:pt x="0" y="1086534"/>
                </a:cubicBezTo>
                <a:cubicBezTo>
                  <a:pt x="0" y="1116437"/>
                  <a:pt x="24242" y="1140679"/>
                  <a:pt x="54145" y="1140679"/>
                </a:cubicBezTo>
                <a:lnTo>
                  <a:pt x="54147" y="1140679"/>
                </a:lnTo>
                <a:cubicBezTo>
                  <a:pt x="84050" y="1140679"/>
                  <a:pt x="108292" y="1116437"/>
                  <a:pt x="108292" y="1086534"/>
                </a:cubicBezTo>
                <a:cubicBezTo>
                  <a:pt x="108292" y="1056631"/>
                  <a:pt x="84050" y="1032389"/>
                  <a:pt x="54147" y="1032389"/>
                </a:cubicBezTo>
                <a:close/>
                <a:moveTo>
                  <a:pt x="432690" y="1032389"/>
                </a:moveTo>
                <a:lnTo>
                  <a:pt x="432688" y="1032389"/>
                </a:lnTo>
                <a:cubicBezTo>
                  <a:pt x="402785" y="1032389"/>
                  <a:pt x="378543" y="1056631"/>
                  <a:pt x="378543" y="1086534"/>
                </a:cubicBezTo>
                <a:cubicBezTo>
                  <a:pt x="378543" y="1116437"/>
                  <a:pt x="402785" y="1140679"/>
                  <a:pt x="432688" y="1140679"/>
                </a:cubicBezTo>
                <a:lnTo>
                  <a:pt x="432690" y="1140679"/>
                </a:lnTo>
                <a:cubicBezTo>
                  <a:pt x="462593" y="1140679"/>
                  <a:pt x="486835" y="1116437"/>
                  <a:pt x="486835" y="1086534"/>
                </a:cubicBezTo>
                <a:cubicBezTo>
                  <a:pt x="486835" y="1056631"/>
                  <a:pt x="462593" y="1032389"/>
                  <a:pt x="432690" y="1032389"/>
                </a:cubicBezTo>
                <a:close/>
                <a:moveTo>
                  <a:pt x="54147" y="688260"/>
                </a:moveTo>
                <a:lnTo>
                  <a:pt x="54145" y="688260"/>
                </a:lnTo>
                <a:cubicBezTo>
                  <a:pt x="24242" y="688260"/>
                  <a:pt x="0" y="712502"/>
                  <a:pt x="0" y="742405"/>
                </a:cubicBezTo>
                <a:cubicBezTo>
                  <a:pt x="0" y="772308"/>
                  <a:pt x="24242" y="796550"/>
                  <a:pt x="54145" y="796550"/>
                </a:cubicBezTo>
                <a:lnTo>
                  <a:pt x="54147" y="796550"/>
                </a:lnTo>
                <a:cubicBezTo>
                  <a:pt x="84050" y="796550"/>
                  <a:pt x="108292" y="772308"/>
                  <a:pt x="108292" y="742405"/>
                </a:cubicBezTo>
                <a:cubicBezTo>
                  <a:pt x="108292" y="712502"/>
                  <a:pt x="84050" y="688260"/>
                  <a:pt x="54147" y="688260"/>
                </a:cubicBezTo>
                <a:close/>
                <a:moveTo>
                  <a:pt x="432690" y="688260"/>
                </a:moveTo>
                <a:lnTo>
                  <a:pt x="432688" y="688260"/>
                </a:lnTo>
                <a:cubicBezTo>
                  <a:pt x="402785" y="688260"/>
                  <a:pt x="378543" y="712502"/>
                  <a:pt x="378543" y="742405"/>
                </a:cubicBezTo>
                <a:cubicBezTo>
                  <a:pt x="378543" y="772308"/>
                  <a:pt x="402785" y="796550"/>
                  <a:pt x="432688" y="796550"/>
                </a:cubicBezTo>
                <a:lnTo>
                  <a:pt x="432690" y="796550"/>
                </a:lnTo>
                <a:cubicBezTo>
                  <a:pt x="462593" y="796550"/>
                  <a:pt x="486835" y="772308"/>
                  <a:pt x="486835" y="742405"/>
                </a:cubicBezTo>
                <a:cubicBezTo>
                  <a:pt x="486835" y="712502"/>
                  <a:pt x="462593" y="688260"/>
                  <a:pt x="432690" y="688260"/>
                </a:cubicBezTo>
                <a:close/>
                <a:moveTo>
                  <a:pt x="54147" y="344130"/>
                </a:moveTo>
                <a:lnTo>
                  <a:pt x="54145" y="344130"/>
                </a:lnTo>
                <a:cubicBezTo>
                  <a:pt x="24242" y="344130"/>
                  <a:pt x="0" y="368372"/>
                  <a:pt x="0" y="398275"/>
                </a:cubicBezTo>
                <a:cubicBezTo>
                  <a:pt x="0" y="428178"/>
                  <a:pt x="24242" y="452420"/>
                  <a:pt x="54145" y="452420"/>
                </a:cubicBezTo>
                <a:lnTo>
                  <a:pt x="54147" y="452420"/>
                </a:lnTo>
                <a:cubicBezTo>
                  <a:pt x="84050" y="452420"/>
                  <a:pt x="108292" y="428178"/>
                  <a:pt x="108292" y="398275"/>
                </a:cubicBezTo>
                <a:cubicBezTo>
                  <a:pt x="108292" y="368372"/>
                  <a:pt x="84050" y="344130"/>
                  <a:pt x="54147" y="344130"/>
                </a:cubicBezTo>
                <a:close/>
                <a:moveTo>
                  <a:pt x="432690" y="344130"/>
                </a:moveTo>
                <a:lnTo>
                  <a:pt x="432688" y="344130"/>
                </a:lnTo>
                <a:cubicBezTo>
                  <a:pt x="402785" y="344130"/>
                  <a:pt x="378543" y="368372"/>
                  <a:pt x="378543" y="398275"/>
                </a:cubicBezTo>
                <a:cubicBezTo>
                  <a:pt x="378543" y="428178"/>
                  <a:pt x="402785" y="452420"/>
                  <a:pt x="432688" y="452420"/>
                </a:cubicBezTo>
                <a:lnTo>
                  <a:pt x="432690" y="452420"/>
                </a:lnTo>
                <a:cubicBezTo>
                  <a:pt x="462593" y="452420"/>
                  <a:pt x="486835" y="428178"/>
                  <a:pt x="486835" y="398275"/>
                </a:cubicBezTo>
                <a:cubicBezTo>
                  <a:pt x="486835" y="368372"/>
                  <a:pt x="462593" y="344130"/>
                  <a:pt x="432690" y="344130"/>
                </a:cubicBezTo>
                <a:close/>
                <a:moveTo>
                  <a:pt x="54147" y="0"/>
                </a:moveTo>
                <a:lnTo>
                  <a:pt x="54145" y="0"/>
                </a:lnTo>
                <a:cubicBezTo>
                  <a:pt x="24242" y="0"/>
                  <a:pt x="0" y="24242"/>
                  <a:pt x="0" y="54145"/>
                </a:cubicBezTo>
                <a:cubicBezTo>
                  <a:pt x="0" y="84048"/>
                  <a:pt x="24242" y="108290"/>
                  <a:pt x="54145" y="108290"/>
                </a:cubicBezTo>
                <a:lnTo>
                  <a:pt x="54147" y="108290"/>
                </a:lnTo>
                <a:cubicBezTo>
                  <a:pt x="84050" y="108290"/>
                  <a:pt x="108292" y="84048"/>
                  <a:pt x="108292" y="54145"/>
                </a:cubicBezTo>
                <a:cubicBezTo>
                  <a:pt x="108292" y="24242"/>
                  <a:pt x="84050" y="0"/>
                  <a:pt x="54147" y="0"/>
                </a:cubicBezTo>
                <a:close/>
                <a:moveTo>
                  <a:pt x="432690" y="0"/>
                </a:moveTo>
                <a:lnTo>
                  <a:pt x="432688" y="0"/>
                </a:lnTo>
                <a:cubicBezTo>
                  <a:pt x="402785" y="0"/>
                  <a:pt x="378543" y="24242"/>
                  <a:pt x="378543" y="54145"/>
                </a:cubicBezTo>
                <a:cubicBezTo>
                  <a:pt x="378543" y="84048"/>
                  <a:pt x="402785" y="108290"/>
                  <a:pt x="432688" y="108290"/>
                </a:cubicBezTo>
                <a:lnTo>
                  <a:pt x="432690" y="108290"/>
                </a:lnTo>
                <a:cubicBezTo>
                  <a:pt x="462593" y="108290"/>
                  <a:pt x="486835" y="84048"/>
                  <a:pt x="486835" y="54145"/>
                </a:cubicBezTo>
                <a:cubicBezTo>
                  <a:pt x="486835" y="24242"/>
                  <a:pt x="462593" y="0"/>
                  <a:pt x="432690" y="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0" y="2733472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1">
            <a:off x="775160" y="0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0" y="979156"/>
            <a:ext cx="4899688" cy="4899688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2319" t="0" r="31034" b="0"/>
          <a:stretch>
            <a:fillRect/>
          </a:stretch>
        </p:blipFill>
        <p:spPr>
          <a:xfrm rot="0" flipH="0" flipV="0">
            <a:off x="159425" y="1138581"/>
            <a:ext cx="4580840" cy="45808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rot="0" flipH="1" flipV="1">
            <a:off x="10616119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10616119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1">
            <a:off x="3323807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0">
            <a:off x="3621796" y="4504727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-375583" y="787940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 flipH="0" flipV="0">
            <a:off x="8947633" y="912172"/>
            <a:ext cx="1450699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0">
            <a:off x="5503458" y="-2525854"/>
            <a:ext cx="1308217" cy="8763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 flipH="0" flipV="0">
            <a:off x="1910493" y="912175"/>
            <a:ext cx="1191651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990779" y="1461486"/>
            <a:ext cx="925463" cy="649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663018" y="1741804"/>
            <a:ext cx="6501062" cy="6379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76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本年度内勤工作目标包括提高工作效率、优化流程管理、增强团队协作等。具体目标设定基于去年的工作总结和行业最佳实践。
目标设定过程中，我们参考了内部员工的反馈和外部行业标准，确保目标的合理性和可达成性。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663021" y="1285225"/>
            <a:ext cx="6501060" cy="45657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工作目标设定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0" flipV="0">
            <a:off x="8947633" y="2651059"/>
            <a:ext cx="1450699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0">
            <a:off x="5503458" y="-786966"/>
            <a:ext cx="1308217" cy="8763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H="0" flipV="0">
            <a:off x="1910493" y="2651062"/>
            <a:ext cx="1191651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990779" y="3200373"/>
            <a:ext cx="925463" cy="649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663018" y="3480691"/>
            <a:ext cx="6501062" cy="6379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76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详细列举本年度内勤工作的关键成就，如流程优化带来的效率提升百分比、团队协作改善的具体案例等。
通过对比年初设定的目标和实际完成情况，分析完成度和存在的问题。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663021" y="3024113"/>
            <a:ext cx="6501060" cy="45657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工作完成情况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400000" flipH="0" flipV="0">
            <a:off x="8947633" y="4389947"/>
            <a:ext cx="1450699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 flipH="0" flipV="0">
            <a:off x="5503458" y="951921"/>
            <a:ext cx="1308217" cy="8763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 flipH="0" flipV="0">
            <a:off x="1910493" y="4389950"/>
            <a:ext cx="1191651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990779" y="4939261"/>
            <a:ext cx="925463" cy="649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663018" y="5219579"/>
            <a:ext cx="6501062" cy="6379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76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对比目标与实际完成情况，分析目标未达成的原因，包括内部流程、外部环境变化等因素。
提出针对性的改进措施，为下一年度的工作目标设定提供参考。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663021" y="4763000"/>
            <a:ext cx="6501060" cy="45657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目标与实际差异分析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年度工作目标与完成情况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119257" y="1232319"/>
            <a:ext cx="1134983" cy="7267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0A6BFF">
                    <a:alpha val="24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28912" t="0" r="28912" b="0"/>
          <a:stretch>
            <a:fillRect/>
          </a:stretch>
        </p:blipFill>
        <p:spPr>
          <a:xfrm rot="0" flipH="0" flipV="0">
            <a:off x="660400" y="1480820"/>
            <a:ext cx="496824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0" flipH="0" flipV="0">
            <a:off x="2225040" y="1300480"/>
            <a:ext cx="142240" cy="506984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921760" y="1300480"/>
            <a:ext cx="142240" cy="506984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119257" y="1979772"/>
            <a:ext cx="5399643" cy="9204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7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介绍本年度内勤工作流程优化的具体案例，如引入新的办公软件、优化文档管理流程等。
分析流程优化对工作效率的影响，提供具体的数据支持，如处理时间缩短、错误率降低等。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19257" y="1405539"/>
            <a:ext cx="5399643" cy="57177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流程优化案例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119257" y="3753198"/>
            <a:ext cx="5399643" cy="9204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7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描述为提升工作效率所采取的措施，包括培训、工具升级、流程再造等。
讨论这些措施的实施效果，以及对员工工作满意度和团队协作的影响。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119257" y="3178966"/>
            <a:ext cx="5399643" cy="57177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效率提升措施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119257" y="2954946"/>
            <a:ext cx="1134983" cy="7267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65A3FF">
                    <a:alpha val="24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119257" y="4716797"/>
            <a:ext cx="1134983" cy="7267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65A3FF">
                    <a:alpha val="24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119257" y="5515049"/>
            <a:ext cx="5399643" cy="9204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根据年度工作总结，提出未来流程改进的方向和计划。
讨论如何通过技术革新、管理创新等手段，进一步提升内勤工作的效率和质量。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119257" y="4940817"/>
            <a:ext cx="5399643" cy="57177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未来流程改进方向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工作流程与效率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1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2326802" y="1586353"/>
            <a:ext cx="9184262" cy="3938145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849461" y="1333501"/>
            <a:ext cx="2500379" cy="56257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949993" y="4747226"/>
            <a:ext cx="5184000" cy="479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949993" y="2909383"/>
            <a:ext cx="5212391" cy="17782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团队建设与协作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949993" y="1130301"/>
            <a:ext cx="1630678" cy="17891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12525" y="1492210"/>
            <a:ext cx="1974250" cy="24515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054077" y="4806806"/>
            <a:ext cx="4961055" cy="36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 +—————————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0">
            <a:off x="9567838" y="1846973"/>
            <a:ext cx="486835" cy="1140679"/>
          </a:xfrm>
          <a:custGeom>
            <a:avLst/>
            <a:gdLst>
              <a:gd name="connsiteX0" fmla="*/ 54147 w 486835"/>
              <a:gd name="connsiteY0" fmla="*/ 1032389 h 1140679"/>
              <a:gd name="connsiteX1" fmla="*/ 54145 w 486835"/>
              <a:gd name="connsiteY1" fmla="*/ 1032389 h 1140679"/>
              <a:gd name="connsiteX2" fmla="*/ 0 w 486835"/>
              <a:gd name="connsiteY2" fmla="*/ 1086534 h 1140679"/>
              <a:gd name="connsiteX3" fmla="*/ 54145 w 486835"/>
              <a:gd name="connsiteY3" fmla="*/ 1140679 h 1140679"/>
              <a:gd name="connsiteX4" fmla="*/ 54147 w 486835"/>
              <a:gd name="connsiteY4" fmla="*/ 1140679 h 1140679"/>
              <a:gd name="connsiteX5" fmla="*/ 108292 w 486835"/>
              <a:gd name="connsiteY5" fmla="*/ 1086534 h 1140679"/>
              <a:gd name="connsiteX6" fmla="*/ 54147 w 486835"/>
              <a:gd name="connsiteY6" fmla="*/ 1032389 h 1140679"/>
              <a:gd name="connsiteX7" fmla="*/ 432690 w 486835"/>
              <a:gd name="connsiteY7" fmla="*/ 1032389 h 1140679"/>
              <a:gd name="connsiteX8" fmla="*/ 432688 w 486835"/>
              <a:gd name="connsiteY8" fmla="*/ 1032389 h 1140679"/>
              <a:gd name="connsiteX9" fmla="*/ 378543 w 486835"/>
              <a:gd name="connsiteY9" fmla="*/ 1086534 h 1140679"/>
              <a:gd name="connsiteX10" fmla="*/ 432688 w 486835"/>
              <a:gd name="connsiteY10" fmla="*/ 1140679 h 1140679"/>
              <a:gd name="connsiteX11" fmla="*/ 432690 w 486835"/>
              <a:gd name="connsiteY11" fmla="*/ 1140679 h 1140679"/>
              <a:gd name="connsiteX12" fmla="*/ 486835 w 486835"/>
              <a:gd name="connsiteY12" fmla="*/ 1086534 h 1140679"/>
              <a:gd name="connsiteX13" fmla="*/ 432690 w 486835"/>
              <a:gd name="connsiteY13" fmla="*/ 1032389 h 1140679"/>
              <a:gd name="connsiteX14" fmla="*/ 54147 w 486835"/>
              <a:gd name="connsiteY14" fmla="*/ 688260 h 1140679"/>
              <a:gd name="connsiteX15" fmla="*/ 54145 w 486835"/>
              <a:gd name="connsiteY15" fmla="*/ 688260 h 1140679"/>
              <a:gd name="connsiteX16" fmla="*/ 0 w 486835"/>
              <a:gd name="connsiteY16" fmla="*/ 742405 h 1140679"/>
              <a:gd name="connsiteX17" fmla="*/ 54145 w 486835"/>
              <a:gd name="connsiteY17" fmla="*/ 796550 h 1140679"/>
              <a:gd name="connsiteX18" fmla="*/ 54147 w 486835"/>
              <a:gd name="connsiteY18" fmla="*/ 796550 h 1140679"/>
              <a:gd name="connsiteX19" fmla="*/ 108292 w 486835"/>
              <a:gd name="connsiteY19" fmla="*/ 742405 h 1140679"/>
              <a:gd name="connsiteX20" fmla="*/ 54147 w 486835"/>
              <a:gd name="connsiteY20" fmla="*/ 688260 h 1140679"/>
              <a:gd name="connsiteX21" fmla="*/ 432690 w 486835"/>
              <a:gd name="connsiteY21" fmla="*/ 688260 h 1140679"/>
              <a:gd name="connsiteX22" fmla="*/ 432688 w 486835"/>
              <a:gd name="connsiteY22" fmla="*/ 688260 h 1140679"/>
              <a:gd name="connsiteX23" fmla="*/ 378543 w 486835"/>
              <a:gd name="connsiteY23" fmla="*/ 742405 h 1140679"/>
              <a:gd name="connsiteX24" fmla="*/ 432688 w 486835"/>
              <a:gd name="connsiteY24" fmla="*/ 796550 h 1140679"/>
              <a:gd name="connsiteX25" fmla="*/ 432690 w 486835"/>
              <a:gd name="connsiteY25" fmla="*/ 796550 h 1140679"/>
              <a:gd name="connsiteX26" fmla="*/ 486835 w 486835"/>
              <a:gd name="connsiteY26" fmla="*/ 742405 h 1140679"/>
              <a:gd name="connsiteX27" fmla="*/ 432690 w 486835"/>
              <a:gd name="connsiteY27" fmla="*/ 688260 h 1140679"/>
              <a:gd name="connsiteX28" fmla="*/ 54147 w 486835"/>
              <a:gd name="connsiteY28" fmla="*/ 344130 h 1140679"/>
              <a:gd name="connsiteX29" fmla="*/ 54145 w 486835"/>
              <a:gd name="connsiteY29" fmla="*/ 344130 h 1140679"/>
              <a:gd name="connsiteX30" fmla="*/ 0 w 486835"/>
              <a:gd name="connsiteY30" fmla="*/ 398275 h 1140679"/>
              <a:gd name="connsiteX31" fmla="*/ 54145 w 486835"/>
              <a:gd name="connsiteY31" fmla="*/ 452420 h 1140679"/>
              <a:gd name="connsiteX32" fmla="*/ 54147 w 486835"/>
              <a:gd name="connsiteY32" fmla="*/ 452420 h 1140679"/>
              <a:gd name="connsiteX33" fmla="*/ 108292 w 486835"/>
              <a:gd name="connsiteY33" fmla="*/ 398275 h 1140679"/>
              <a:gd name="connsiteX34" fmla="*/ 54147 w 486835"/>
              <a:gd name="connsiteY34" fmla="*/ 344130 h 1140679"/>
              <a:gd name="connsiteX35" fmla="*/ 432690 w 486835"/>
              <a:gd name="connsiteY35" fmla="*/ 344130 h 1140679"/>
              <a:gd name="connsiteX36" fmla="*/ 432688 w 486835"/>
              <a:gd name="connsiteY36" fmla="*/ 344130 h 1140679"/>
              <a:gd name="connsiteX37" fmla="*/ 378543 w 486835"/>
              <a:gd name="connsiteY37" fmla="*/ 398275 h 1140679"/>
              <a:gd name="connsiteX38" fmla="*/ 432688 w 486835"/>
              <a:gd name="connsiteY38" fmla="*/ 452420 h 1140679"/>
              <a:gd name="connsiteX39" fmla="*/ 432690 w 486835"/>
              <a:gd name="connsiteY39" fmla="*/ 452420 h 1140679"/>
              <a:gd name="connsiteX40" fmla="*/ 486835 w 486835"/>
              <a:gd name="connsiteY40" fmla="*/ 398275 h 1140679"/>
              <a:gd name="connsiteX41" fmla="*/ 432690 w 486835"/>
              <a:gd name="connsiteY41" fmla="*/ 344130 h 1140679"/>
              <a:gd name="connsiteX42" fmla="*/ 54147 w 486835"/>
              <a:gd name="connsiteY42" fmla="*/ 0 h 1140679"/>
              <a:gd name="connsiteX43" fmla="*/ 54145 w 486835"/>
              <a:gd name="connsiteY43" fmla="*/ 0 h 1140679"/>
              <a:gd name="connsiteX44" fmla="*/ 0 w 486835"/>
              <a:gd name="connsiteY44" fmla="*/ 54145 h 1140679"/>
              <a:gd name="connsiteX45" fmla="*/ 54145 w 486835"/>
              <a:gd name="connsiteY45" fmla="*/ 108290 h 1140679"/>
              <a:gd name="connsiteX46" fmla="*/ 54147 w 486835"/>
              <a:gd name="connsiteY46" fmla="*/ 108290 h 1140679"/>
              <a:gd name="connsiteX47" fmla="*/ 108292 w 486835"/>
              <a:gd name="connsiteY47" fmla="*/ 54145 h 1140679"/>
              <a:gd name="connsiteX48" fmla="*/ 54147 w 486835"/>
              <a:gd name="connsiteY48" fmla="*/ 0 h 1140679"/>
              <a:gd name="connsiteX49" fmla="*/ 432690 w 486835"/>
              <a:gd name="connsiteY49" fmla="*/ 0 h 1140679"/>
              <a:gd name="connsiteX50" fmla="*/ 432688 w 486835"/>
              <a:gd name="connsiteY50" fmla="*/ 0 h 1140679"/>
              <a:gd name="connsiteX51" fmla="*/ 378543 w 486835"/>
              <a:gd name="connsiteY51" fmla="*/ 54145 h 1140679"/>
              <a:gd name="connsiteX52" fmla="*/ 432688 w 486835"/>
              <a:gd name="connsiteY52" fmla="*/ 108290 h 1140679"/>
              <a:gd name="connsiteX53" fmla="*/ 432690 w 486835"/>
              <a:gd name="connsiteY53" fmla="*/ 108290 h 1140679"/>
              <a:gd name="connsiteX54" fmla="*/ 486835 w 486835"/>
              <a:gd name="connsiteY54" fmla="*/ 54145 h 1140679"/>
              <a:gd name="connsiteX55" fmla="*/ 432690 w 486835"/>
              <a:gd name="connsiteY55" fmla="*/ 0 h 1140679"/>
            </a:gdLst>
            <a:rect l="l" t="t" r="r" b="b"/>
            <a:pathLst>
              <a:path w="486835" h="1140679">
                <a:moveTo>
                  <a:pt x="54147" y="1032389"/>
                </a:moveTo>
                <a:lnTo>
                  <a:pt x="54145" y="1032389"/>
                </a:lnTo>
                <a:cubicBezTo>
                  <a:pt x="24242" y="1032389"/>
                  <a:pt x="0" y="1056631"/>
                  <a:pt x="0" y="1086534"/>
                </a:cubicBezTo>
                <a:cubicBezTo>
                  <a:pt x="0" y="1116437"/>
                  <a:pt x="24242" y="1140679"/>
                  <a:pt x="54145" y="1140679"/>
                </a:cubicBezTo>
                <a:lnTo>
                  <a:pt x="54147" y="1140679"/>
                </a:lnTo>
                <a:cubicBezTo>
                  <a:pt x="84050" y="1140679"/>
                  <a:pt x="108292" y="1116437"/>
                  <a:pt x="108292" y="1086534"/>
                </a:cubicBezTo>
                <a:cubicBezTo>
                  <a:pt x="108292" y="1056631"/>
                  <a:pt x="84050" y="1032389"/>
                  <a:pt x="54147" y="1032389"/>
                </a:cubicBezTo>
                <a:close/>
                <a:moveTo>
                  <a:pt x="432690" y="1032389"/>
                </a:moveTo>
                <a:lnTo>
                  <a:pt x="432688" y="1032389"/>
                </a:lnTo>
                <a:cubicBezTo>
                  <a:pt x="402785" y="1032389"/>
                  <a:pt x="378543" y="1056631"/>
                  <a:pt x="378543" y="1086534"/>
                </a:cubicBezTo>
                <a:cubicBezTo>
                  <a:pt x="378543" y="1116437"/>
                  <a:pt x="402785" y="1140679"/>
                  <a:pt x="432688" y="1140679"/>
                </a:cubicBezTo>
                <a:lnTo>
                  <a:pt x="432690" y="1140679"/>
                </a:lnTo>
                <a:cubicBezTo>
                  <a:pt x="462593" y="1140679"/>
                  <a:pt x="486835" y="1116437"/>
                  <a:pt x="486835" y="1086534"/>
                </a:cubicBezTo>
                <a:cubicBezTo>
                  <a:pt x="486835" y="1056631"/>
                  <a:pt x="462593" y="1032389"/>
                  <a:pt x="432690" y="1032389"/>
                </a:cubicBezTo>
                <a:close/>
                <a:moveTo>
                  <a:pt x="54147" y="688260"/>
                </a:moveTo>
                <a:lnTo>
                  <a:pt x="54145" y="688260"/>
                </a:lnTo>
                <a:cubicBezTo>
                  <a:pt x="24242" y="688260"/>
                  <a:pt x="0" y="712502"/>
                  <a:pt x="0" y="742405"/>
                </a:cubicBezTo>
                <a:cubicBezTo>
                  <a:pt x="0" y="772308"/>
                  <a:pt x="24242" y="796550"/>
                  <a:pt x="54145" y="796550"/>
                </a:cubicBezTo>
                <a:lnTo>
                  <a:pt x="54147" y="796550"/>
                </a:lnTo>
                <a:cubicBezTo>
                  <a:pt x="84050" y="796550"/>
                  <a:pt x="108292" y="772308"/>
                  <a:pt x="108292" y="742405"/>
                </a:cubicBezTo>
                <a:cubicBezTo>
                  <a:pt x="108292" y="712502"/>
                  <a:pt x="84050" y="688260"/>
                  <a:pt x="54147" y="688260"/>
                </a:cubicBezTo>
                <a:close/>
                <a:moveTo>
                  <a:pt x="432690" y="688260"/>
                </a:moveTo>
                <a:lnTo>
                  <a:pt x="432688" y="688260"/>
                </a:lnTo>
                <a:cubicBezTo>
                  <a:pt x="402785" y="688260"/>
                  <a:pt x="378543" y="712502"/>
                  <a:pt x="378543" y="742405"/>
                </a:cubicBezTo>
                <a:cubicBezTo>
                  <a:pt x="378543" y="772308"/>
                  <a:pt x="402785" y="796550"/>
                  <a:pt x="432688" y="796550"/>
                </a:cubicBezTo>
                <a:lnTo>
                  <a:pt x="432690" y="796550"/>
                </a:lnTo>
                <a:cubicBezTo>
                  <a:pt x="462593" y="796550"/>
                  <a:pt x="486835" y="772308"/>
                  <a:pt x="486835" y="742405"/>
                </a:cubicBezTo>
                <a:cubicBezTo>
                  <a:pt x="486835" y="712502"/>
                  <a:pt x="462593" y="688260"/>
                  <a:pt x="432690" y="688260"/>
                </a:cubicBezTo>
                <a:close/>
                <a:moveTo>
                  <a:pt x="54147" y="344130"/>
                </a:moveTo>
                <a:lnTo>
                  <a:pt x="54145" y="344130"/>
                </a:lnTo>
                <a:cubicBezTo>
                  <a:pt x="24242" y="344130"/>
                  <a:pt x="0" y="368372"/>
                  <a:pt x="0" y="398275"/>
                </a:cubicBezTo>
                <a:cubicBezTo>
                  <a:pt x="0" y="428178"/>
                  <a:pt x="24242" y="452420"/>
                  <a:pt x="54145" y="452420"/>
                </a:cubicBezTo>
                <a:lnTo>
                  <a:pt x="54147" y="452420"/>
                </a:lnTo>
                <a:cubicBezTo>
                  <a:pt x="84050" y="452420"/>
                  <a:pt x="108292" y="428178"/>
                  <a:pt x="108292" y="398275"/>
                </a:cubicBezTo>
                <a:cubicBezTo>
                  <a:pt x="108292" y="368372"/>
                  <a:pt x="84050" y="344130"/>
                  <a:pt x="54147" y="344130"/>
                </a:cubicBezTo>
                <a:close/>
                <a:moveTo>
                  <a:pt x="432690" y="344130"/>
                </a:moveTo>
                <a:lnTo>
                  <a:pt x="432688" y="344130"/>
                </a:lnTo>
                <a:cubicBezTo>
                  <a:pt x="402785" y="344130"/>
                  <a:pt x="378543" y="368372"/>
                  <a:pt x="378543" y="398275"/>
                </a:cubicBezTo>
                <a:cubicBezTo>
                  <a:pt x="378543" y="428178"/>
                  <a:pt x="402785" y="452420"/>
                  <a:pt x="432688" y="452420"/>
                </a:cubicBezTo>
                <a:lnTo>
                  <a:pt x="432690" y="452420"/>
                </a:lnTo>
                <a:cubicBezTo>
                  <a:pt x="462593" y="452420"/>
                  <a:pt x="486835" y="428178"/>
                  <a:pt x="486835" y="398275"/>
                </a:cubicBezTo>
                <a:cubicBezTo>
                  <a:pt x="486835" y="368372"/>
                  <a:pt x="462593" y="344130"/>
                  <a:pt x="432690" y="344130"/>
                </a:cubicBezTo>
                <a:close/>
                <a:moveTo>
                  <a:pt x="54147" y="0"/>
                </a:moveTo>
                <a:lnTo>
                  <a:pt x="54145" y="0"/>
                </a:lnTo>
                <a:cubicBezTo>
                  <a:pt x="24242" y="0"/>
                  <a:pt x="0" y="24242"/>
                  <a:pt x="0" y="54145"/>
                </a:cubicBezTo>
                <a:cubicBezTo>
                  <a:pt x="0" y="84048"/>
                  <a:pt x="24242" y="108290"/>
                  <a:pt x="54145" y="108290"/>
                </a:cubicBezTo>
                <a:lnTo>
                  <a:pt x="54147" y="108290"/>
                </a:lnTo>
                <a:cubicBezTo>
                  <a:pt x="84050" y="108290"/>
                  <a:pt x="108292" y="84048"/>
                  <a:pt x="108292" y="54145"/>
                </a:cubicBezTo>
                <a:cubicBezTo>
                  <a:pt x="108292" y="24242"/>
                  <a:pt x="84050" y="0"/>
                  <a:pt x="54147" y="0"/>
                </a:cubicBezTo>
                <a:close/>
                <a:moveTo>
                  <a:pt x="432690" y="0"/>
                </a:moveTo>
                <a:lnTo>
                  <a:pt x="432688" y="0"/>
                </a:lnTo>
                <a:cubicBezTo>
                  <a:pt x="402785" y="0"/>
                  <a:pt x="378543" y="24242"/>
                  <a:pt x="378543" y="54145"/>
                </a:cubicBezTo>
                <a:cubicBezTo>
                  <a:pt x="378543" y="84048"/>
                  <a:pt x="402785" y="108290"/>
                  <a:pt x="432688" y="108290"/>
                </a:cubicBezTo>
                <a:lnTo>
                  <a:pt x="432690" y="108290"/>
                </a:lnTo>
                <a:cubicBezTo>
                  <a:pt x="462593" y="108290"/>
                  <a:pt x="486835" y="84048"/>
                  <a:pt x="486835" y="54145"/>
                </a:cubicBezTo>
                <a:cubicBezTo>
                  <a:pt x="486835" y="24242"/>
                  <a:pt x="462593" y="0"/>
                  <a:pt x="432690" y="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0" y="2733472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1">
            <a:off x="775160" y="0"/>
            <a:ext cx="4124528" cy="4124528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0" y="979156"/>
            <a:ext cx="4899688" cy="4899688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2319" t="0" r="31034" b="0"/>
          <a:stretch>
            <a:fillRect/>
          </a:stretch>
        </p:blipFill>
        <p:spPr>
          <a:xfrm rot="0" flipH="0" flipV="0">
            <a:off x="159425" y="1138581"/>
            <a:ext cx="4580840" cy="45808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 rot="0" flipH="1" flipV="1">
            <a:off x="10616119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10616119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1">
            <a:off x="3323807" y="0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5282119"/>
            <a:ext cx="1575881" cy="1575881"/>
          </a:xfrm>
          <a:prstGeom prst="rtTriangl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0">
            <a:off x="3621796" y="4504727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-375583" y="787940"/>
            <a:ext cx="1575881" cy="1575881"/>
          </a:xfrm>
          <a:prstGeom prst="ellipse">
            <a:avLst/>
          </a:prstGeom>
          <a:gradFill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2575420"/>
            <a:ext cx="2927757" cy="3558680"/>
          </a:xfrm>
          <a:prstGeom prst="roundRect">
            <a:avLst>
              <a:gd name="adj" fmla="val 9986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909022" y="2263350"/>
            <a:ext cx="1092200" cy="1092200"/>
          </a:xfrm>
          <a:prstGeom prst="arc">
            <a:avLst>
              <a:gd name="adj1" fmla="val 16200000"/>
              <a:gd name="adj2" fmla="val 10544243"/>
            </a:avLst>
          </a:prstGeom>
          <a:noFill/>
          <a:ln w="152400" cap="rnd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972522" y="2326850"/>
            <a:ext cx="965200" cy="9652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26689" y="2667584"/>
            <a:ext cx="1950720" cy="6344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团队成员构成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95131" y="3515360"/>
            <a:ext cx="2458294" cy="23821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介绍内勤团队的成员构成，包括不同角色和职责分配。
分析团队成员的专业背景和技能，以及如何根据这些特点进行有效的团队协作。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015432" y="2524972"/>
            <a:ext cx="891508" cy="6237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75%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19239" y="2575420"/>
            <a:ext cx="2927757" cy="3558680"/>
          </a:xfrm>
          <a:prstGeom prst="roundRect">
            <a:avLst>
              <a:gd name="adj" fmla="val 9986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67861" y="2263350"/>
            <a:ext cx="1092200" cy="1092200"/>
          </a:xfrm>
          <a:prstGeom prst="arc">
            <a:avLst>
              <a:gd name="adj1" fmla="val 16200000"/>
              <a:gd name="adj2" fmla="val 5951267"/>
            </a:avLst>
          </a:prstGeom>
          <a:noFill/>
          <a:ln w="152400" cap="rnd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731361" y="2326850"/>
            <a:ext cx="965200" cy="9652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85528" y="2667584"/>
            <a:ext cx="1950720" cy="6344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角色优化与调整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53970" y="3515360"/>
            <a:ext cx="2458294" cy="23821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根据年度工作总结，讨论团队角色分配的优化和调整。
提出如何根据工作需求和团队成员的特点，进行更合理的职责分配。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774271" y="2524972"/>
            <a:ext cx="891508" cy="6237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52%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178078" y="2575420"/>
            <a:ext cx="2927757" cy="3558680"/>
          </a:xfrm>
          <a:prstGeom prst="roundRect">
            <a:avLst>
              <a:gd name="adj" fmla="val 9986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0426700" y="2263350"/>
            <a:ext cx="1092200" cy="1092200"/>
          </a:xfrm>
          <a:prstGeom prst="arc">
            <a:avLst>
              <a:gd name="adj1" fmla="val 16200000"/>
              <a:gd name="adj2" fmla="val 13516205"/>
            </a:avLst>
          </a:prstGeom>
          <a:noFill/>
          <a:ln w="152400" cap="rnd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490200" y="2326850"/>
            <a:ext cx="965200" cy="9652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344367" y="2667584"/>
            <a:ext cx="1950720" cy="6344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团队协作案例分享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412809" y="3515360"/>
            <a:ext cx="2458294" cy="23821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分享团队协作的成功案例，如跨部门合作项目、团队建设活动等。
分析这些案例对提高团队凝聚力和工作效率的积极影响。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533110" y="2524972"/>
            <a:ext cx="891508" cy="6237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A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81%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26689" y="5023413"/>
            <a:ext cx="1950720" cy="975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A6BFF">
                    <a:alpha val="17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585528" y="5023413"/>
            <a:ext cx="1950720" cy="975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A6BFF">
                    <a:alpha val="17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344367" y="5023413"/>
            <a:ext cx="1950720" cy="975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A6BFF">
                    <a:alpha val="17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团队结构与角色分配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469650" y="1536871"/>
            <a:ext cx="3240000" cy="4190658"/>
          </a:xfrm>
          <a:prstGeom prst="rect">
            <a:avLst/>
          </a:prstGeom>
          <a:solidFill>
            <a:schemeClr val="accent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278900" y="1912034"/>
            <a:ext cx="3240000" cy="346451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bg1">
                <a:lumMod val="65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0" y="1905780"/>
            <a:ext cx="3240000" cy="346451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bg1">
                <a:lumMod val="65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标题 1"/>
          <p:cNvCxnSpPr/>
          <p:nvPr/>
        </p:nvCxnSpPr>
        <p:spPr>
          <a:xfrm rot="0" flipH="0" flipV="0">
            <a:off x="660400" y="1915940"/>
            <a:ext cx="3240000" cy="0"/>
          </a:xfrm>
          <a:prstGeom prst="line">
            <a:avLst/>
          </a:prstGeom>
          <a:noFill/>
          <a:ln w="50800" cap="sq">
            <a:solidFill>
              <a:schemeClr val="accent1"/>
            </a:solidFill>
            <a:miter/>
          </a:ln>
        </p:spPr>
      </p:cxnSp>
      <p:cxnSp>
        <p:nvCxnSpPr>
          <p:cNvPr id="7" name="标题 1"/>
          <p:cNvCxnSpPr/>
          <p:nvPr/>
        </p:nvCxnSpPr>
        <p:spPr>
          <a:xfrm rot="0" flipH="0" flipV="1">
            <a:off x="8278900" y="1887856"/>
            <a:ext cx="3240000" cy="34339"/>
          </a:xfrm>
          <a:prstGeom prst="line">
            <a:avLst/>
          </a:prstGeom>
          <a:noFill/>
          <a:ln w="50800" cap="sq">
            <a:solidFill>
              <a:schemeClr val="accent1"/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 rot="0" flipH="0" flipV="0">
            <a:off x="5755118" y="2251766"/>
            <a:ext cx="669064" cy="669064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564368" y="2167541"/>
            <a:ext cx="669064" cy="669064"/>
          </a:xfrm>
          <a:prstGeom prst="ellipse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945868" y="2167541"/>
            <a:ext cx="669064" cy="669064"/>
          </a:xfrm>
          <a:prstGeom prst="ellipse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649650" y="3009730"/>
            <a:ext cx="2880000" cy="569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信息共享机制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49650" y="3642090"/>
            <a:ext cx="2880000" cy="20527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描述团队内部信息共享的机制和流程，如定期会议、共享文档等。
讨论信息共享对提高工作效率和减少错误的重要性。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458900" y="2925505"/>
            <a:ext cx="2880000" cy="569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沟通与协作改进计划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900646" y="2420828"/>
            <a:ext cx="378008" cy="33094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458900" y="3557865"/>
            <a:ext cx="2880000" cy="1414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根据年度工作总结，提出沟通与协作的改进计划。
讨论如何通过培训、工具升级等手段，提高团队的沟通效率和协作能力。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733402" y="2313069"/>
            <a:ext cx="330996" cy="378008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0400" y="2925505"/>
            <a:ext cx="2880000" cy="569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沟通渠道与工具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0400" y="3557865"/>
            <a:ext cx="2880000" cy="14145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介绍团队沟通的主要渠道和工具，如电子邮件、即时通讯软件、会议等。
分析这些沟通方式的效率和效果，以及如何进一步优化沟通流程。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091395" y="2319166"/>
            <a:ext cx="378010" cy="36581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团队沟通与信息共享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1"/>
            <a:ext cx="12192000" cy="6858000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  <a:alpha val="0"/>
                </a:schemeClr>
              </a:gs>
              <a:gs pos="98165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5562350" y="-14061"/>
            <a:ext cx="4517118" cy="6891111"/>
          </a:xfrm>
          <a:custGeom>
            <a:avLst/>
            <a:gdLst>
              <a:gd name="connsiteX0" fmla="*/ 0 w 4517118"/>
              <a:gd name="connsiteY0" fmla="*/ 4536 h 6891111"/>
              <a:gd name="connsiteX1" fmla="*/ 2596696 w 4517118"/>
              <a:gd name="connsiteY1" fmla="*/ 0 h 6891111"/>
              <a:gd name="connsiteX2" fmla="*/ 4517118 w 4517118"/>
              <a:gd name="connsiteY2" fmla="*/ 6872061 h 6891111"/>
              <a:gd name="connsiteX3" fmla="*/ 1924050 w 4517118"/>
              <a:gd name="connsiteY3" fmla="*/ 6891111 h 6891111"/>
              <a:gd name="connsiteX4" fmla="*/ 0 w 4517118"/>
              <a:gd name="connsiteY4" fmla="*/ 4536 h 6891111"/>
            </a:gdLst>
            <a:rect l="l" t="t" r="r" b="b"/>
            <a:pathLst>
              <a:path w="4517118" h="6891111">
                <a:moveTo>
                  <a:pt x="0" y="4536"/>
                </a:moveTo>
                <a:lnTo>
                  <a:pt x="2596696" y="0"/>
                </a:lnTo>
                <a:lnTo>
                  <a:pt x="4517118" y="6872061"/>
                </a:lnTo>
                <a:lnTo>
                  <a:pt x="1924050" y="6891111"/>
                </a:lnTo>
                <a:lnTo>
                  <a:pt x="0" y="453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39332" t="0" r="16810" b="0"/>
          <a:stretch>
            <a:fillRect/>
          </a:stretch>
        </p:blipFill>
        <p:spPr>
          <a:xfrm rot="0" flipH="1" flipV="0">
            <a:off x="6018868" y="-5608"/>
            <a:ext cx="4516024" cy="6863608"/>
          </a:xfrm>
          <a:custGeom>
            <a:avLst/>
            <a:gdLst/>
            <a:rect l="l" t="t" r="r" b="b"/>
            <a:pathLst>
              <a:path w="4516024" h="6863608">
                <a:moveTo>
                  <a:pt x="0" y="0"/>
                </a:moveTo>
                <a:lnTo>
                  <a:pt x="2597964" y="0"/>
                </a:lnTo>
                <a:lnTo>
                  <a:pt x="4516024" y="6863608"/>
                </a:lnTo>
                <a:lnTo>
                  <a:pt x="1917634" y="686360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0" flipH="1" flipV="0">
            <a:off x="8557532" y="-9526"/>
            <a:ext cx="4726668" cy="6867525"/>
          </a:xfrm>
          <a:custGeom>
            <a:avLst/>
            <a:gdLst>
              <a:gd name="connsiteX0" fmla="*/ 0 w 4726668"/>
              <a:gd name="connsiteY0" fmla="*/ 0 h 6867525"/>
              <a:gd name="connsiteX1" fmla="*/ 2825296 w 4726668"/>
              <a:gd name="connsiteY1" fmla="*/ 4989 h 6867525"/>
              <a:gd name="connsiteX2" fmla="*/ 4726668 w 4726668"/>
              <a:gd name="connsiteY2" fmla="*/ 6867525 h 6867525"/>
              <a:gd name="connsiteX3" fmla="*/ 9525 w 4726668"/>
              <a:gd name="connsiteY3" fmla="*/ 6867525 h 6867525"/>
              <a:gd name="connsiteX4" fmla="*/ 0 w 4726668"/>
              <a:gd name="connsiteY4" fmla="*/ 0 h 6867525"/>
            </a:gdLst>
            <a:rect l="l" t="t" r="r" b="b"/>
            <a:pathLst>
              <a:path w="4726668" h="6867525">
                <a:moveTo>
                  <a:pt x="0" y="0"/>
                </a:moveTo>
                <a:lnTo>
                  <a:pt x="2825296" y="4989"/>
                </a:lnTo>
                <a:lnTo>
                  <a:pt x="4726668" y="6867525"/>
                </a:lnTo>
                <a:lnTo>
                  <a:pt x="9525" y="68675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544602" y="1461580"/>
            <a:ext cx="409644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年度培训计划与实施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544603" y="1793394"/>
            <a:ext cx="4096443" cy="1137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介绍本年度团队培训计划的制定和实施情况，包括培训内容、形式和效果评估。
分析培训对提升团队专业技能和工作效率的作用。</a:t>
            </a: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 rot="0" flipH="1" flipV="0">
            <a:off x="5870227" y="1947260"/>
            <a:ext cx="820469" cy="0"/>
          </a:xfrm>
          <a:prstGeom prst="line">
            <a:avLst/>
          </a:prstGeom>
          <a:noFill/>
          <a:ln w="28575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 rot="0" flipH="1" flipV="0">
            <a:off x="6129363" y="1491198"/>
            <a:ext cx="302196" cy="302196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115477" y="3124055"/>
            <a:ext cx="409644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个人发展与职业规划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28449" y="3459700"/>
            <a:ext cx="4096443" cy="1137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讨论团队成员的个人发展和职业规划，如何与团队目标和组织发展相结合。
分享成功的个人发展案例，以及对团队和组织发展的积极影响。</a:t>
            </a:r>
            <a:endParaRPr kumimoji="1" lang="zh-CN" altLang="en-US"/>
          </a:p>
        </p:txBody>
      </p:sp>
      <p:cxnSp>
        <p:nvCxnSpPr>
          <p:cNvPr id="12" name="标题 1"/>
          <p:cNvCxnSpPr/>
          <p:nvPr/>
        </p:nvCxnSpPr>
        <p:spPr>
          <a:xfrm rot="0" flipH="1" flipV="0">
            <a:off x="5459992" y="3486659"/>
            <a:ext cx="820469" cy="0"/>
          </a:xfrm>
          <a:prstGeom prst="line">
            <a:avLst/>
          </a:prstGeom>
          <a:noFill/>
          <a:ln w="28575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 rot="0" flipH="1" flipV="0">
            <a:off x="5719128" y="3057722"/>
            <a:ext cx="302196" cy="27397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标题 1"/>
          <p:cNvCxnSpPr/>
          <p:nvPr/>
        </p:nvCxnSpPr>
        <p:spPr>
          <a:xfrm rot="0" flipH="1" flipV="0">
            <a:off x="4970816" y="5163356"/>
            <a:ext cx="820469" cy="0"/>
          </a:xfrm>
          <a:prstGeom prst="line">
            <a:avLst/>
          </a:prstGeom>
          <a:noFill/>
          <a:ln w="28575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15" name="标题 1"/>
          <p:cNvSpPr txBox="1"/>
          <p:nvPr/>
        </p:nvSpPr>
        <p:spPr>
          <a:xfrm rot="0" flipH="0" flipV="0">
            <a:off x="688649" y="4761902"/>
            <a:ext cx="409644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培训与发展的未来规划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88650" y="5097991"/>
            <a:ext cx="4096443" cy="1137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根据年度工作总结，提出未来团队培训和发展的规划。
讨论如何通过持续的培训和发展，构建学习型团队，提升团队竞争力。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0">
            <a:off x="5229952" y="4724028"/>
            <a:ext cx="302196" cy="27955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52878" y="276631"/>
            <a:ext cx="8171180" cy="655320"/>
          </a:xfrm>
          <a:prstGeom prst="roundRect">
            <a:avLst>
              <a:gd name="adj" fmla="val 2026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83617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团队培训与发展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29783" y="179882"/>
            <a:ext cx="255666" cy="848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A6BFF"/>
      </a:accent1>
      <a:accent2>
        <a:srgbClr val="65A3FF"/>
      </a:accent2>
      <a:accent3>
        <a:srgbClr val="0B6DFF"/>
      </a:accent3>
      <a:accent4>
        <a:srgbClr val="4472C4"/>
      </a:accent4>
      <a:accent5>
        <a:srgbClr val="2F5496"/>
      </a:accent5>
      <a:accent6>
        <a:srgbClr val="0A6BFF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